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871" r:id="rId1"/>
  </p:sldMasterIdLst>
  <p:notesMasterIdLst>
    <p:notesMasterId r:id="rId15"/>
  </p:notesMasterIdLst>
  <p:sldIdLst>
    <p:sldId id="292" r:id="rId2"/>
    <p:sldId id="315" r:id="rId3"/>
    <p:sldId id="278" r:id="rId4"/>
    <p:sldId id="360" r:id="rId5"/>
    <p:sldId id="321" r:id="rId6"/>
    <p:sldId id="362" r:id="rId7"/>
    <p:sldId id="361" r:id="rId8"/>
    <p:sldId id="328" r:id="rId9"/>
    <p:sldId id="345" r:id="rId10"/>
    <p:sldId id="311" r:id="rId11"/>
    <p:sldId id="313" r:id="rId12"/>
    <p:sldId id="363" r:id="rId13"/>
    <p:sldId id="277" r:id="rId14"/>
  </p:sldIdLst>
  <p:sldSz cx="12192000" cy="6858000"/>
  <p:notesSz cx="6810375" cy="99425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orient="horz" pos="4201" userDrawn="1">
          <p15:clr>
            <a:srgbClr val="A4A3A4"/>
          </p15:clr>
        </p15:guide>
        <p15:guide id="4" orient="horz" userDrawn="1">
          <p15:clr>
            <a:srgbClr val="A4A3A4"/>
          </p15:clr>
        </p15:guide>
        <p15:guide id="5" pos="551" userDrawn="1">
          <p15:clr>
            <a:srgbClr val="A4A3A4"/>
          </p15:clr>
        </p15:guide>
        <p15:guide id="6" orient="horz" pos="2863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Баир Семенович Хатуев" initials="БСХ" lastIdx="2" clrIdx="0">
    <p:extLst>
      <p:ext uri="{19B8F6BF-5375-455C-9EA6-DF929625EA0E}">
        <p15:presenceInfo xmlns:p15="http://schemas.microsoft.com/office/powerpoint/2012/main" userId="S-1-5-21-2170477804-1131543203-2309311957-1649" providerId="AD"/>
      </p:ext>
    </p:extLst>
  </p:cmAuthor>
  <p:cmAuthor id="2" name="Ольга Владимировна Окснер" initials="ОВО" lastIdx="1" clrIdx="1">
    <p:extLst>
      <p:ext uri="{19B8F6BF-5375-455C-9EA6-DF929625EA0E}">
        <p15:presenceInfo xmlns:p15="http://schemas.microsoft.com/office/powerpoint/2012/main" userId="S-1-5-21-2170477804-1131543203-2309311957-130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18C47"/>
    <a:srgbClr val="D8976A"/>
    <a:srgbClr val="562212"/>
    <a:srgbClr val="E74D39"/>
    <a:srgbClr val="FF3F3F"/>
    <a:srgbClr val="FAD9CA"/>
    <a:srgbClr val="FAF7F4"/>
    <a:srgbClr val="F3ECE5"/>
    <a:srgbClr val="D6B89B"/>
    <a:srgbClr val="EEE2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197" autoAdjust="0"/>
    <p:restoredTop sz="96374" autoAdjust="0"/>
  </p:normalViewPr>
  <p:slideViewPr>
    <p:cSldViewPr snapToGrid="0" showGuides="1">
      <p:cViewPr varScale="1">
        <p:scale>
          <a:sx n="107" d="100"/>
          <a:sy n="107" d="100"/>
        </p:scale>
        <p:origin x="198" y="96"/>
      </p:cViewPr>
      <p:guideLst>
        <p:guide orient="horz" pos="4201"/>
        <p:guide orient="horz"/>
        <p:guide pos="551"/>
        <p:guide orient="horz" pos="286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2951163" cy="498852"/>
          </a:xfrm>
          <a:prstGeom prst="rect">
            <a:avLst/>
          </a:prstGeom>
        </p:spPr>
        <p:txBody>
          <a:bodyPr vert="horz" lIns="91559" tIns="45779" rIns="91559" bIns="45779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7639" y="2"/>
            <a:ext cx="2951163" cy="498852"/>
          </a:xfrm>
          <a:prstGeom prst="rect">
            <a:avLst/>
          </a:prstGeom>
        </p:spPr>
        <p:txBody>
          <a:bodyPr vert="horz" lIns="91559" tIns="45779" rIns="91559" bIns="45779" rtlCol="0"/>
          <a:lstStyle>
            <a:lvl1pPr algn="r">
              <a:defRPr sz="1200"/>
            </a:lvl1pPr>
          </a:lstStyle>
          <a:p>
            <a:fld id="{6089EBDF-7FE5-4CDC-8682-282A0A422BA0}" type="datetimeFigureOut">
              <a:rPr lang="ru-RU" smtClean="0"/>
              <a:pPr/>
              <a:t>22.04.2022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3013"/>
            <a:ext cx="5962650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59" tIns="45779" rIns="91559" bIns="45779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1039" y="4784838"/>
            <a:ext cx="5448300" cy="3914865"/>
          </a:xfrm>
          <a:prstGeom prst="rect">
            <a:avLst/>
          </a:prstGeom>
        </p:spPr>
        <p:txBody>
          <a:bodyPr vert="horz" lIns="91559" tIns="45779" rIns="91559" bIns="45779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2" y="9443665"/>
            <a:ext cx="2951163" cy="498852"/>
          </a:xfrm>
          <a:prstGeom prst="rect">
            <a:avLst/>
          </a:prstGeom>
        </p:spPr>
        <p:txBody>
          <a:bodyPr vert="horz" lIns="91559" tIns="45779" rIns="91559" bIns="45779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7639" y="9443665"/>
            <a:ext cx="2951163" cy="498852"/>
          </a:xfrm>
          <a:prstGeom prst="rect">
            <a:avLst/>
          </a:prstGeom>
        </p:spPr>
        <p:txBody>
          <a:bodyPr vert="horz" lIns="91559" tIns="45779" rIns="91559" bIns="45779" rtlCol="0" anchor="b"/>
          <a:lstStyle>
            <a:lvl1pPr algn="r">
              <a:defRPr sz="1200"/>
            </a:lvl1pPr>
          </a:lstStyle>
          <a:p>
            <a:fld id="{B7568B9E-EA8A-47B2-AF9A-7E709E5DE07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017974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568B9E-EA8A-47B2-AF9A-7E709E5DE076}" type="slidenum">
              <a:rPr lang="ru-RU" smtClean="0"/>
              <a:pPr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536762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568B9E-EA8A-47B2-AF9A-7E709E5DE076}" type="slidenum">
              <a:rPr lang="ru-RU" smtClean="0"/>
              <a:pPr/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332386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568B9E-EA8A-47B2-AF9A-7E709E5DE076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09317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568B9E-EA8A-47B2-AF9A-7E709E5DE076}" type="slidenum">
              <a:rPr lang="ru-RU" smtClean="0"/>
              <a:pPr/>
              <a:t>13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691947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C77F3-E050-46DA-83B2-C8C97C932283}" type="datetimeFigureOut">
              <a:rPr lang="ru-RU" smtClean="0"/>
              <a:pPr/>
              <a:t>22.04.2022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8B233-0EEB-49FD-83BD-C6FB14E4949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354363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C77F3-E050-46DA-83B2-C8C97C932283}" type="datetimeFigureOut">
              <a:rPr lang="ru-RU" smtClean="0"/>
              <a:pPr/>
              <a:t>22.04.2022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8B233-0EEB-49FD-83BD-C6FB14E4949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18941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C77F3-E050-46DA-83B2-C8C97C932283}" type="datetimeFigureOut">
              <a:rPr lang="ru-RU" smtClean="0"/>
              <a:pPr/>
              <a:t>22.04.2022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8B233-0EEB-49FD-83BD-C6FB14E4949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305973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C77F3-E050-46DA-83B2-C8C97C932283}" type="datetimeFigureOut">
              <a:rPr lang="ru-RU" smtClean="0"/>
              <a:pPr/>
              <a:t>22.04.2022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8B233-0EEB-49FD-83BD-C6FB14E4949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379125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C77F3-E050-46DA-83B2-C8C97C932283}" type="datetimeFigureOut">
              <a:rPr lang="ru-RU" smtClean="0"/>
              <a:pPr/>
              <a:t>22.04.2022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8B233-0EEB-49FD-83BD-C6FB14E4949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283431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C77F3-E050-46DA-83B2-C8C97C932283}" type="datetimeFigureOut">
              <a:rPr lang="ru-RU" smtClean="0"/>
              <a:pPr/>
              <a:t>22.04.2022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8B233-0EEB-49FD-83BD-C6FB14E4949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785221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C77F3-E050-46DA-83B2-C8C97C932283}" type="datetimeFigureOut">
              <a:rPr lang="ru-RU" smtClean="0"/>
              <a:pPr/>
              <a:t>22.04.2022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8B233-0EEB-49FD-83BD-C6FB14E4949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799639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C77F3-E050-46DA-83B2-C8C97C932283}" type="datetimeFigureOut">
              <a:rPr lang="ru-RU" smtClean="0"/>
              <a:pPr/>
              <a:t>22.04.2022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8B233-0EEB-49FD-83BD-C6FB14E4949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367785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C77F3-E050-46DA-83B2-C8C97C932283}" type="datetimeFigureOut">
              <a:rPr lang="ru-RU" smtClean="0"/>
              <a:pPr/>
              <a:t>22.04.2022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8B233-0EEB-49FD-83BD-C6FB14E4949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888394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C77F3-E050-46DA-83B2-C8C97C932283}" type="datetimeFigureOut">
              <a:rPr lang="ru-RU" smtClean="0"/>
              <a:pPr/>
              <a:t>22.04.2022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8B233-0EEB-49FD-83BD-C6FB14E4949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773392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C77F3-E050-46DA-83B2-C8C97C932283}" type="datetimeFigureOut">
              <a:rPr lang="ru-RU" smtClean="0"/>
              <a:pPr/>
              <a:t>22.04.2022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8B233-0EEB-49FD-83BD-C6FB14E4949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096558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6C77F3-E050-46DA-83B2-C8C97C932283}" type="datetimeFigureOut">
              <a:rPr lang="ru-RU" smtClean="0"/>
              <a:pPr/>
              <a:t>22.04.2022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98B233-0EEB-49FD-83BD-C6FB14E4949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90719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2" r:id="rId1"/>
    <p:sldLayoutId id="2147483873" r:id="rId2"/>
    <p:sldLayoutId id="2147483874" r:id="rId3"/>
    <p:sldLayoutId id="2147483875" r:id="rId4"/>
    <p:sldLayoutId id="2147483876" r:id="rId5"/>
    <p:sldLayoutId id="2147483877" r:id="rId6"/>
    <p:sldLayoutId id="2147483878" r:id="rId7"/>
    <p:sldLayoutId id="2147483879" r:id="rId8"/>
    <p:sldLayoutId id="2147483880" r:id="rId9"/>
    <p:sldLayoutId id="2147483881" r:id="rId10"/>
    <p:sldLayoutId id="214748388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4.png"/><Relationship Id="rId7" Type="http://schemas.openxmlformats.org/officeDocument/2006/relationships/image" Target="../media/image6.pn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30.svg"/><Relationship Id="rId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46.png"/><Relationship Id="rId7" Type="http://schemas.openxmlformats.org/officeDocument/2006/relationships/image" Target="../media/image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svg"/><Relationship Id="rId5" Type="http://schemas.openxmlformats.org/officeDocument/2006/relationships/image" Target="../media/image29.png"/><Relationship Id="rId4" Type="http://schemas.openxmlformats.org/officeDocument/2006/relationships/image" Target="../media/image47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image" Target="../media/image13.svg"/><Relationship Id="rId7" Type="http://schemas.openxmlformats.org/officeDocument/2006/relationships/image" Target="../media/image15.png"/><Relationship Id="rId12" Type="http://schemas.openxmlformats.org/officeDocument/2006/relationships/image" Target="../media/image20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6.png"/><Relationship Id="rId10" Type="http://schemas.openxmlformats.org/officeDocument/2006/relationships/image" Target="../media/image18.svg"/><Relationship Id="rId4" Type="http://schemas.openxmlformats.org/officeDocument/2006/relationships/image" Target="../media/image5.png"/><Relationship Id="rId9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7.jpeg"/><Relationship Id="rId3" Type="http://schemas.openxmlformats.org/officeDocument/2006/relationships/image" Target="../media/image22.png"/><Relationship Id="rId7" Type="http://schemas.openxmlformats.org/officeDocument/2006/relationships/image" Target="../media/image4.png"/><Relationship Id="rId12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11" Type="http://schemas.openxmlformats.org/officeDocument/2006/relationships/image" Target="../media/image5.png"/><Relationship Id="rId5" Type="http://schemas.openxmlformats.org/officeDocument/2006/relationships/image" Target="../media/image24.png"/><Relationship Id="rId15" Type="http://schemas.openxmlformats.org/officeDocument/2006/relationships/image" Target="../media/image2.png"/><Relationship Id="rId10" Type="http://schemas.openxmlformats.org/officeDocument/2006/relationships/image" Target="../media/image26.jpeg"/><Relationship Id="rId4" Type="http://schemas.openxmlformats.org/officeDocument/2006/relationships/image" Target="../media/image23.png"/><Relationship Id="rId9" Type="http://schemas.openxmlformats.org/officeDocument/2006/relationships/image" Target="../media/image16.svg"/><Relationship Id="rId14" Type="http://schemas.openxmlformats.org/officeDocument/2006/relationships/image" Target="../media/image2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30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10" Type="http://schemas.openxmlformats.org/officeDocument/2006/relationships/image" Target="../media/image6.png"/><Relationship Id="rId4" Type="http://schemas.openxmlformats.org/officeDocument/2006/relationships/image" Target="../media/image33.png"/><Relationship Id="rId9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30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42.svg"/><Relationship Id="rId3" Type="http://schemas.openxmlformats.org/officeDocument/2006/relationships/image" Target="../media/image4.png"/><Relationship Id="rId7" Type="http://schemas.openxmlformats.org/officeDocument/2006/relationships/image" Target="../media/image30.svg"/><Relationship Id="rId12" Type="http://schemas.openxmlformats.org/officeDocument/2006/relationships/image" Target="../media/image4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11" Type="http://schemas.openxmlformats.org/officeDocument/2006/relationships/image" Target="../media/image40.svg"/><Relationship Id="rId5" Type="http://schemas.openxmlformats.org/officeDocument/2006/relationships/image" Target="../media/image38.svg"/><Relationship Id="rId10" Type="http://schemas.openxmlformats.org/officeDocument/2006/relationships/image" Target="../media/image39.png"/><Relationship Id="rId4" Type="http://schemas.openxmlformats.org/officeDocument/2006/relationships/image" Target="../media/image37.png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rgbClr val="D8976A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069442" y="2903597"/>
            <a:ext cx="80531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3200" dirty="0">
                <a:solidFill>
                  <a:srgbClr val="562212"/>
                </a:solidFill>
                <a:latin typeface="Arial" panose="020B0604020202020204" pitchFamily="34" charset="0"/>
                <a:ea typeface="DejaVu Serif Condensed" panose="02060606050605020204" pitchFamily="18" charset="0"/>
                <a:cs typeface="Arial" panose="020B0604020202020204" pitchFamily="34" charset="0"/>
              </a:rPr>
              <a:t>ФИНАНСОВАЯ ПОДДЕРЖКА БИЗНЕСА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9419239-81AC-460C-8D96-7DDFA7349A3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67" y="3528087"/>
            <a:ext cx="12192000" cy="1626180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90DD4E9B-7305-466D-9CAE-6031F65FE05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67" y="5594591"/>
            <a:ext cx="1888556" cy="1678716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876E3EE-A011-4435-A5BE-542B013F43F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7552" y="0"/>
            <a:ext cx="2174448" cy="1623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85684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Группа 38"/>
          <p:cNvGrpSpPr/>
          <p:nvPr/>
        </p:nvGrpSpPr>
        <p:grpSpPr>
          <a:xfrm>
            <a:off x="993272" y="1360020"/>
            <a:ext cx="3259247" cy="2273588"/>
            <a:chOff x="345008" y="1402780"/>
            <a:chExt cx="3259247" cy="2000321"/>
          </a:xfrm>
        </p:grpSpPr>
        <p:sp>
          <p:nvSpPr>
            <p:cNvPr id="16" name="Freeform 21"/>
            <p:cNvSpPr>
              <a:spLocks noChangeAspect="1"/>
            </p:cNvSpPr>
            <p:nvPr/>
          </p:nvSpPr>
          <p:spPr bwMode="auto">
            <a:xfrm>
              <a:off x="455382" y="1549740"/>
              <a:ext cx="808694" cy="776528"/>
            </a:xfrm>
            <a:custGeom>
              <a:avLst/>
              <a:gdLst/>
              <a:ahLst/>
              <a:cxnLst>
                <a:cxn ang="0">
                  <a:pos x="60" y="55"/>
                </a:cxn>
                <a:cxn ang="0">
                  <a:pos x="47" y="42"/>
                </a:cxn>
                <a:cxn ang="0">
                  <a:pos x="52" y="32"/>
                </a:cxn>
                <a:cxn ang="0">
                  <a:pos x="55" y="25"/>
                </a:cxn>
                <a:cxn ang="0">
                  <a:pos x="54" y="21"/>
                </a:cxn>
                <a:cxn ang="0">
                  <a:pos x="55" y="14"/>
                </a:cxn>
                <a:cxn ang="0">
                  <a:pos x="39" y="0"/>
                </a:cxn>
                <a:cxn ang="0">
                  <a:pos x="22" y="14"/>
                </a:cxn>
                <a:cxn ang="0">
                  <a:pos x="23" y="21"/>
                </a:cxn>
                <a:cxn ang="0">
                  <a:pos x="22" y="25"/>
                </a:cxn>
                <a:cxn ang="0">
                  <a:pos x="26" y="32"/>
                </a:cxn>
                <a:cxn ang="0">
                  <a:pos x="30" y="42"/>
                </a:cxn>
                <a:cxn ang="0">
                  <a:pos x="17" y="55"/>
                </a:cxn>
                <a:cxn ang="0">
                  <a:pos x="0" y="65"/>
                </a:cxn>
                <a:cxn ang="0">
                  <a:pos x="0" y="74"/>
                </a:cxn>
                <a:cxn ang="0">
                  <a:pos x="39" y="74"/>
                </a:cxn>
                <a:cxn ang="0">
                  <a:pos x="77" y="74"/>
                </a:cxn>
                <a:cxn ang="0">
                  <a:pos x="77" y="65"/>
                </a:cxn>
                <a:cxn ang="0">
                  <a:pos x="60" y="55"/>
                </a:cxn>
              </a:cxnLst>
              <a:rect l="0" t="0" r="r" b="b"/>
              <a:pathLst>
                <a:path w="77" h="74">
                  <a:moveTo>
                    <a:pt x="60" y="55"/>
                  </a:moveTo>
                  <a:cubicBezTo>
                    <a:pt x="50" y="51"/>
                    <a:pt x="47" y="48"/>
                    <a:pt x="47" y="42"/>
                  </a:cubicBezTo>
                  <a:cubicBezTo>
                    <a:pt x="47" y="38"/>
                    <a:pt x="50" y="39"/>
                    <a:pt x="52" y="32"/>
                  </a:cubicBezTo>
                  <a:cubicBezTo>
                    <a:pt x="52" y="29"/>
                    <a:pt x="55" y="31"/>
                    <a:pt x="55" y="25"/>
                  </a:cubicBezTo>
                  <a:cubicBezTo>
                    <a:pt x="55" y="22"/>
                    <a:pt x="54" y="21"/>
                    <a:pt x="54" y="21"/>
                  </a:cubicBezTo>
                  <a:cubicBezTo>
                    <a:pt x="54" y="21"/>
                    <a:pt x="55" y="17"/>
                    <a:pt x="55" y="14"/>
                  </a:cubicBezTo>
                  <a:cubicBezTo>
                    <a:pt x="55" y="10"/>
                    <a:pt x="53" y="0"/>
                    <a:pt x="39" y="0"/>
                  </a:cubicBezTo>
                  <a:cubicBezTo>
                    <a:pt x="25" y="0"/>
                    <a:pt x="22" y="10"/>
                    <a:pt x="22" y="14"/>
                  </a:cubicBezTo>
                  <a:cubicBezTo>
                    <a:pt x="23" y="17"/>
                    <a:pt x="23" y="21"/>
                    <a:pt x="23" y="21"/>
                  </a:cubicBezTo>
                  <a:cubicBezTo>
                    <a:pt x="23" y="21"/>
                    <a:pt x="22" y="22"/>
                    <a:pt x="22" y="25"/>
                  </a:cubicBezTo>
                  <a:cubicBezTo>
                    <a:pt x="22" y="31"/>
                    <a:pt x="25" y="29"/>
                    <a:pt x="26" y="32"/>
                  </a:cubicBezTo>
                  <a:cubicBezTo>
                    <a:pt x="27" y="39"/>
                    <a:pt x="30" y="38"/>
                    <a:pt x="30" y="42"/>
                  </a:cubicBezTo>
                  <a:cubicBezTo>
                    <a:pt x="30" y="48"/>
                    <a:pt x="27" y="51"/>
                    <a:pt x="17" y="55"/>
                  </a:cubicBezTo>
                  <a:cubicBezTo>
                    <a:pt x="7" y="59"/>
                    <a:pt x="0" y="62"/>
                    <a:pt x="0" y="65"/>
                  </a:cubicBezTo>
                  <a:cubicBezTo>
                    <a:pt x="0" y="68"/>
                    <a:pt x="0" y="74"/>
                    <a:pt x="0" y="74"/>
                  </a:cubicBezTo>
                  <a:cubicBezTo>
                    <a:pt x="39" y="74"/>
                    <a:pt x="39" y="74"/>
                    <a:pt x="39" y="74"/>
                  </a:cubicBezTo>
                  <a:cubicBezTo>
                    <a:pt x="77" y="74"/>
                    <a:pt x="77" y="74"/>
                    <a:pt x="77" y="74"/>
                  </a:cubicBezTo>
                  <a:cubicBezTo>
                    <a:pt x="77" y="74"/>
                    <a:pt x="77" y="68"/>
                    <a:pt x="77" y="65"/>
                  </a:cubicBezTo>
                  <a:cubicBezTo>
                    <a:pt x="77" y="62"/>
                    <a:pt x="71" y="59"/>
                    <a:pt x="60" y="55"/>
                  </a:cubicBezTo>
                  <a:close/>
                </a:path>
              </a:pathLst>
            </a:custGeom>
            <a:solidFill>
              <a:srgbClr val="562212"/>
            </a:solidFill>
            <a:ln w="19050">
              <a:noFill/>
              <a:round/>
              <a:headEnd/>
              <a:tailEnd/>
            </a:ln>
          </p:spPr>
          <p:txBody>
            <a:bodyPr vert="horz" wrap="square" lIns="98694" tIns="49347" rIns="98694" bIns="49347" numCol="1" anchor="t" anchorCtr="0" compatLnSpc="1">
              <a:prstTxWarp prst="textNoShape">
                <a:avLst/>
              </a:prstTxWarp>
            </a:bodyPr>
            <a:lstStyle/>
            <a:p>
              <a:pPr defTabSz="986912" fontAlgn="base">
                <a:spcBef>
                  <a:spcPct val="0"/>
                </a:spcBef>
                <a:spcAft>
                  <a:spcPct val="0"/>
                </a:spcAft>
              </a:pPr>
              <a:endParaRPr lang="en-GB" sz="1400" dirty="0">
                <a:latin typeface="PT Sans" panose="020B0503020203020204" pitchFamily="34" charset="-52"/>
                <a:cs typeface="Arial" pitchFamily="34" charset="0"/>
              </a:endParaRPr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1488463" y="1402780"/>
              <a:ext cx="2115792" cy="1046002"/>
            </a:xfrm>
            <a:prstGeom prst="rect">
              <a:avLst/>
            </a:prstGeom>
          </p:spPr>
          <p:txBody>
            <a:bodyPr wrap="square" lIns="72000" tIns="108000" rIns="36000" bIns="0" anchor="t">
              <a:noAutofit/>
            </a:bodyPr>
            <a:lstStyle/>
            <a:p>
              <a:pPr defTabSz="957263">
                <a:lnSpc>
                  <a:spcPct val="106000"/>
                </a:lnSpc>
                <a:spcBef>
                  <a:spcPts val="300"/>
                </a:spcBef>
              </a:pPr>
              <a:r>
                <a:rPr lang="ru-RU" sz="1200" dirty="0">
                  <a:latin typeface="PT Sans" panose="020B0503020203020204" pitchFamily="34" charset="-52"/>
                </a:rPr>
                <a:t>Субъекты индивидуального и малого предпринимательства (ИМП), включенные в Единый реестр субъектов МСП</a:t>
              </a:r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2215569" y="2512206"/>
              <a:ext cx="1255472" cy="24370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defTabSz="859536" fontAlgn="t">
                <a:spcBef>
                  <a:spcPts val="200"/>
                </a:spcBef>
                <a:spcAft>
                  <a:spcPts val="0"/>
                </a:spcAft>
                <a:defRPr/>
              </a:pPr>
              <a:r>
                <a:rPr lang="ru-RU" sz="1200" dirty="0">
                  <a:latin typeface="PT Sans" panose="020B0503020203020204" pitchFamily="34" charset="-52"/>
                </a:rPr>
                <a:t>до 800 млн руб.</a:t>
              </a:r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345008" y="2508873"/>
              <a:ext cx="868558" cy="24370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 defTabSz="859536" fontAlgn="t">
                <a:spcBef>
                  <a:spcPts val="200"/>
                </a:spcBef>
                <a:spcAft>
                  <a:spcPts val="0"/>
                </a:spcAft>
                <a:defRPr/>
              </a:pPr>
              <a:r>
                <a:rPr lang="ru-RU" sz="1200" dirty="0">
                  <a:latin typeface="PT Sans" panose="020B0503020203020204" pitchFamily="34" charset="-52"/>
                </a:rPr>
                <a:t>Выручка</a:t>
              </a:r>
              <a:endParaRPr lang="en-US" sz="1200" dirty="0">
                <a:latin typeface="PT Sans" panose="020B0503020203020204" pitchFamily="34" charset="-52"/>
              </a:endParaRPr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455382" y="2834454"/>
              <a:ext cx="1573619" cy="56864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859536" fontAlgn="t">
                <a:spcBef>
                  <a:spcPts val="200"/>
                </a:spcBef>
                <a:spcAft>
                  <a:spcPts val="0"/>
                </a:spcAft>
                <a:defRPr/>
              </a:pPr>
              <a:r>
                <a:rPr lang="ru-RU" sz="1200" dirty="0">
                  <a:latin typeface="PT Sans" panose="020B0503020203020204" pitchFamily="34" charset="-52"/>
                </a:rPr>
                <a:t>Среднесписочная численность сотрудников</a:t>
              </a:r>
            </a:p>
          </p:txBody>
        </p:sp>
        <p:sp>
          <p:nvSpPr>
            <p:cNvPr id="25" name="Прямоугольник 24"/>
            <p:cNvSpPr/>
            <p:nvPr/>
          </p:nvSpPr>
          <p:spPr>
            <a:xfrm>
              <a:off x="2207555" y="3008947"/>
              <a:ext cx="1225015" cy="24370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defTabSz="859536" fontAlgn="t">
                <a:spcBef>
                  <a:spcPts val="200"/>
                </a:spcBef>
                <a:spcAft>
                  <a:spcPts val="0"/>
                </a:spcAft>
                <a:defRPr/>
              </a:pPr>
              <a:r>
                <a:rPr lang="ru-RU" sz="1200" dirty="0">
                  <a:latin typeface="PT Sans" panose="020B0503020203020204" pitchFamily="34" charset="-52"/>
                </a:rPr>
                <a:t>до 100 человек</a:t>
              </a: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993272" y="980566"/>
            <a:ext cx="31260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2000">
                <a:solidFill>
                  <a:srgbClr val="562212"/>
                </a:solidFill>
                <a:latin typeface="Arial Black" panose="020B0A04020102020204" pitchFamily="34" charset="0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ru-RU" sz="1400" dirty="0">
                <a:solidFill>
                  <a:srgbClr val="D8976A"/>
                </a:solidFill>
                <a:latin typeface="PT Sans" panose="020B0503020203020204" pitchFamily="34" charset="-52"/>
              </a:rPr>
              <a:t>Профиль клиента</a:t>
            </a:r>
          </a:p>
        </p:txBody>
      </p:sp>
      <p:sp>
        <p:nvSpPr>
          <p:cNvPr id="10" name="Прямоугольник 9"/>
          <p:cNvSpPr/>
          <p:nvPr/>
        </p:nvSpPr>
        <p:spPr>
          <a:xfrm flipV="1">
            <a:off x="874713" y="6323734"/>
            <a:ext cx="11317287" cy="45719"/>
          </a:xfrm>
          <a:prstGeom prst="rect">
            <a:avLst/>
          </a:prstGeom>
          <a:solidFill>
            <a:srgbClr val="E2CC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C2926A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1582400" y="6319736"/>
            <a:ext cx="609600" cy="5382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C2926A"/>
              </a:solidFill>
              <a:latin typeface="PT Sans" panose="020B0503020203020204" pitchFamily="34" charset="-52"/>
            </a:endParaRPr>
          </a:p>
        </p:txBody>
      </p:sp>
      <p:grpSp>
        <p:nvGrpSpPr>
          <p:cNvPr id="45" name="Группа 44"/>
          <p:cNvGrpSpPr/>
          <p:nvPr/>
        </p:nvGrpSpPr>
        <p:grpSpPr>
          <a:xfrm>
            <a:off x="1103646" y="3639110"/>
            <a:ext cx="6812832" cy="1077360"/>
            <a:chOff x="1578303" y="3029510"/>
            <a:chExt cx="5564145" cy="1077360"/>
          </a:xfrm>
        </p:grpSpPr>
        <p:sp>
          <p:nvSpPr>
            <p:cNvPr id="30" name="TextBox 29"/>
            <p:cNvSpPr txBox="1"/>
            <p:nvPr/>
          </p:nvSpPr>
          <p:spPr>
            <a:xfrm>
              <a:off x="1578303" y="3049406"/>
              <a:ext cx="1007486" cy="452137"/>
            </a:xfrm>
            <a:prstGeom prst="rect">
              <a:avLst/>
            </a:prstGeom>
            <a:noFill/>
          </p:spPr>
          <p:txBody>
            <a:bodyPr wrap="square" lIns="82003" tIns="41002" rIns="82003" bIns="41002" rtlCol="0">
              <a:spAutoFit/>
            </a:bodyPr>
            <a:lstStyle/>
            <a:p>
              <a:r>
                <a:rPr lang="ru-RU" sz="1200" dirty="0">
                  <a:latin typeface="PT Sans" panose="020B0503020203020204" pitchFamily="34" charset="-52"/>
                </a:rPr>
                <a:t>Место регистрации</a:t>
              </a:r>
            </a:p>
          </p:txBody>
        </p:sp>
        <p:sp>
          <p:nvSpPr>
            <p:cNvPr id="34" name="Прямоугольник 33"/>
            <p:cNvSpPr/>
            <p:nvPr/>
          </p:nvSpPr>
          <p:spPr>
            <a:xfrm>
              <a:off x="3025283" y="3029510"/>
              <a:ext cx="4117165" cy="453198"/>
            </a:xfrm>
            <a:prstGeom prst="rect">
              <a:avLst/>
            </a:prstGeom>
          </p:spPr>
          <p:txBody>
            <a:bodyPr wrap="square" lIns="64570" tIns="0" rIns="32285" bIns="0" anchor="ctr">
              <a:noAutofit/>
            </a:bodyPr>
            <a:lstStyle/>
            <a:p>
              <a:pPr defTabSz="858473">
                <a:lnSpc>
                  <a:spcPct val="106000"/>
                </a:lnSpc>
                <a:spcBef>
                  <a:spcPts val="269"/>
                </a:spcBef>
              </a:pPr>
              <a:r>
                <a:rPr lang="ru-RU" sz="1200" dirty="0">
                  <a:latin typeface="PT Sans" panose="020B0503020203020204" pitchFamily="34" charset="-52"/>
                </a:rPr>
                <a:t>Резидент РФ в соответствии </a:t>
              </a:r>
            </a:p>
            <a:p>
              <a:pPr defTabSz="858473">
                <a:lnSpc>
                  <a:spcPct val="106000"/>
                </a:lnSpc>
                <a:spcBef>
                  <a:spcPts val="269"/>
                </a:spcBef>
              </a:pPr>
              <a:r>
                <a:rPr lang="ru-RU" sz="1200" dirty="0">
                  <a:latin typeface="PT Sans" panose="020B0503020203020204" pitchFamily="34" charset="-52"/>
                </a:rPr>
                <a:t>с законодательством РФ о валютном </a:t>
              </a:r>
            </a:p>
            <a:p>
              <a:pPr defTabSz="858473">
                <a:lnSpc>
                  <a:spcPct val="106000"/>
                </a:lnSpc>
                <a:spcBef>
                  <a:spcPts val="269"/>
                </a:spcBef>
              </a:pPr>
              <a:r>
                <a:rPr lang="ru-RU" sz="1200" dirty="0">
                  <a:latin typeface="PT Sans" panose="020B0503020203020204" pitchFamily="34" charset="-52"/>
                </a:rPr>
                <a:t>регулировании и валютном контроле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1578303" y="3654733"/>
              <a:ext cx="942648" cy="452137"/>
            </a:xfrm>
            <a:prstGeom prst="rect">
              <a:avLst/>
            </a:prstGeom>
            <a:noFill/>
          </p:spPr>
          <p:txBody>
            <a:bodyPr wrap="square" lIns="82003" tIns="41002" rIns="82003" bIns="41002" rtlCol="0">
              <a:spAutoFit/>
            </a:bodyPr>
            <a:lstStyle/>
            <a:p>
              <a:r>
                <a:rPr lang="ru-RU" sz="1200" dirty="0">
                  <a:latin typeface="PT Sans" panose="020B0503020203020204" pitchFamily="34" charset="-52"/>
                </a:rPr>
                <a:t>Срок ведения бизнеса</a:t>
              </a:r>
            </a:p>
          </p:txBody>
        </p:sp>
        <p:sp>
          <p:nvSpPr>
            <p:cNvPr id="37" name="Прямоугольник 36"/>
            <p:cNvSpPr/>
            <p:nvPr/>
          </p:nvSpPr>
          <p:spPr>
            <a:xfrm>
              <a:off x="3021496" y="3644638"/>
              <a:ext cx="3558295" cy="257618"/>
            </a:xfrm>
            <a:prstGeom prst="rect">
              <a:avLst/>
            </a:prstGeom>
          </p:spPr>
          <p:txBody>
            <a:bodyPr wrap="square" lIns="64570" tIns="0" rIns="32285" bIns="0" anchor="ctr">
              <a:noAutofit/>
            </a:bodyPr>
            <a:lstStyle/>
            <a:p>
              <a:pPr defTabSz="858473">
                <a:lnSpc>
                  <a:spcPct val="106000"/>
                </a:lnSpc>
                <a:spcBef>
                  <a:spcPts val="269"/>
                </a:spcBef>
              </a:pPr>
              <a:r>
                <a:rPr lang="ru-RU" sz="1200" dirty="0">
                  <a:latin typeface="PT Sans" panose="020B0503020203020204" pitchFamily="34" charset="-52"/>
                </a:rPr>
                <a:t>не</a:t>
              </a:r>
              <a:r>
                <a:rPr lang="en-US" sz="1200" dirty="0">
                  <a:latin typeface="PT Sans" panose="020B0503020203020204" pitchFamily="34" charset="-52"/>
                </a:rPr>
                <a:t> менее 12 месяцев</a:t>
              </a:r>
              <a:endParaRPr lang="ru-RU" sz="1200" dirty="0">
                <a:latin typeface="PT Sans" panose="020B0503020203020204" pitchFamily="34" charset="-52"/>
              </a:endParaRPr>
            </a:p>
          </p:txBody>
        </p:sp>
      </p:grpSp>
      <p:sp>
        <p:nvSpPr>
          <p:cNvPr id="40" name="Прямоугольник 39"/>
          <p:cNvSpPr/>
          <p:nvPr/>
        </p:nvSpPr>
        <p:spPr>
          <a:xfrm>
            <a:off x="1307146" y="6338176"/>
            <a:ext cx="8240569" cy="244549"/>
          </a:xfrm>
          <a:prstGeom prst="rect">
            <a:avLst/>
          </a:prstGeom>
        </p:spPr>
        <p:txBody>
          <a:bodyPr wrap="square" lIns="64570" tIns="96854" rIns="32285" bIns="0" anchor="t">
            <a:noAutofit/>
          </a:bodyPr>
          <a:lstStyle/>
          <a:p>
            <a:pPr lvl="0"/>
            <a:endParaRPr lang="ru-RU" sz="1200" dirty="0">
              <a:latin typeface="PT Sans" panose="020B0503020203020204" pitchFamily="34" charset="-52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5925276" y="964740"/>
            <a:ext cx="1593735" cy="298248"/>
          </a:xfrm>
          <a:prstGeom prst="rect">
            <a:avLst/>
          </a:prstGeom>
          <a:noFill/>
        </p:spPr>
        <p:txBody>
          <a:bodyPr wrap="square" lIns="82003" tIns="41002" rIns="82003" bIns="41002" rtlCol="0">
            <a:spAutoFit/>
          </a:bodyPr>
          <a:lstStyle/>
          <a:p>
            <a:r>
              <a:rPr lang="ru-RU" sz="1400" dirty="0">
                <a:solidFill>
                  <a:srgbClr val="D8976A"/>
                </a:solidFill>
                <a:latin typeface="PT Sans" panose="020B0503020203020204" pitchFamily="34" charset="-52"/>
              </a:rPr>
              <a:t>Как подать заявку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437356" y="30671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2000">
                <a:solidFill>
                  <a:srgbClr val="562212"/>
                </a:solidFill>
                <a:latin typeface="Arial Black" panose="020B0A04020102020204" pitchFamily="34" charset="0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pPr algn="ct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Требования к лизингополучателю</a:t>
            </a:r>
          </a:p>
          <a:p>
            <a:pPr algn="ctr"/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object 4"/>
          <p:cNvSpPr/>
          <p:nvPr/>
        </p:nvSpPr>
        <p:spPr>
          <a:xfrm>
            <a:off x="8942023" y="1258699"/>
            <a:ext cx="1113250" cy="1324767"/>
          </a:xfrm>
          <a:prstGeom prst="rect">
            <a:avLst/>
          </a:prstGeom>
          <a:blipFill>
            <a:blip r:embed="rId2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 l="-114783" t="1" r="-210852" b="-32290"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 dirty="0"/>
          </a:p>
        </p:txBody>
      </p:sp>
      <p:sp>
        <p:nvSpPr>
          <p:cNvPr id="51" name="TextBox 50"/>
          <p:cNvSpPr txBox="1"/>
          <p:nvPr/>
        </p:nvSpPr>
        <p:spPr>
          <a:xfrm>
            <a:off x="5804593" y="2406096"/>
            <a:ext cx="5549154" cy="286232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endParaRPr lang="ru-RU" sz="1200" dirty="0">
              <a:latin typeface="PT Sans" panose="020B0503020203020204" pitchFamily="34" charset="-52"/>
              <a:cs typeface="Arial" panose="020B0604020202020204" pitchFamily="34" charset="0"/>
            </a:endParaRPr>
          </a:p>
          <a:p>
            <a:pPr marL="171450" indent="-171450">
              <a:buClr>
                <a:srgbClr val="562212"/>
              </a:buClr>
              <a:buFont typeface="Arial" panose="020B0604020202020204" pitchFamily="34" charset="0"/>
              <a:buChar char="•"/>
            </a:pPr>
            <a:r>
              <a:rPr lang="ru-RU" sz="1200" dirty="0">
                <a:latin typeface="PT Sans" panose="020B0503020203020204" pitchFamily="34" charset="-52"/>
                <a:cs typeface="Arial" panose="020B0604020202020204" pitchFamily="34" charset="0"/>
              </a:rPr>
              <a:t>Предприниматель заполняет заявку в личном кабинете</a:t>
            </a:r>
            <a:r>
              <a:rPr lang="en-US" sz="1200" dirty="0">
                <a:latin typeface="PT Sans" panose="020B0503020203020204" pitchFamily="34" charset="-52"/>
                <a:cs typeface="Arial" panose="020B0604020202020204" pitchFamily="34" charset="0"/>
              </a:rPr>
              <a:t> </a:t>
            </a:r>
            <a:r>
              <a:rPr lang="ru-RU" sz="1200" dirty="0">
                <a:latin typeface="PT Sans" panose="020B0503020203020204" pitchFamily="34" charset="-52"/>
                <a:cs typeface="Arial" panose="020B0604020202020204" pitchFamily="34" charset="0"/>
              </a:rPr>
              <a:t>на сайте </a:t>
            </a:r>
            <a:r>
              <a:rPr lang="ru-RU" sz="1200" dirty="0">
                <a:solidFill>
                  <a:srgbClr val="D8976A"/>
                </a:solidFill>
                <a:latin typeface="PT Sans" panose="020B0503020203020204" pitchFamily="34" charset="-52"/>
                <a:cs typeface="Arial" panose="020B0604020202020204" pitchFamily="34" charset="0"/>
              </a:rPr>
              <a:t>Центра Мой Бизнес, </a:t>
            </a:r>
            <a:r>
              <a:rPr lang="en-US" sz="1200" dirty="0">
                <a:latin typeface="PT Sans" panose="020B0503020203020204" pitchFamily="34" charset="-52"/>
                <a:cs typeface="Arial" panose="020B0604020202020204" pitchFamily="34" charset="0"/>
              </a:rPr>
              <a:t>mb38.ru</a:t>
            </a:r>
            <a:endParaRPr lang="ru-RU" sz="1200" dirty="0">
              <a:latin typeface="PT Sans" panose="020B0503020203020204" pitchFamily="34" charset="-52"/>
              <a:cs typeface="Arial" panose="020B0604020202020204" pitchFamily="34" charset="0"/>
            </a:endParaRPr>
          </a:p>
          <a:p>
            <a:pPr marL="171450" indent="-171450" algn="just">
              <a:buClr>
                <a:srgbClr val="562212"/>
              </a:buClr>
              <a:buFont typeface="Arial" panose="020B0604020202020204" pitchFamily="34" charset="0"/>
              <a:buChar char="•"/>
            </a:pPr>
            <a:endParaRPr lang="ru-RU" sz="400" dirty="0">
              <a:latin typeface="PT Sans" panose="020B0503020203020204" pitchFamily="34" charset="-52"/>
              <a:cs typeface="Arial" panose="020B0604020202020204" pitchFamily="34" charset="0"/>
            </a:endParaRPr>
          </a:p>
          <a:p>
            <a:pPr marL="285750" indent="-285750" algn="just">
              <a:buClr>
                <a:srgbClr val="562212"/>
              </a:buClr>
              <a:buFont typeface="Arial" panose="020B0604020202020204" pitchFamily="34" charset="0"/>
              <a:buChar char="•"/>
            </a:pPr>
            <a:endParaRPr lang="en-US" sz="400" dirty="0">
              <a:latin typeface="PT Sans" panose="020B0503020203020204" pitchFamily="34" charset="-52"/>
              <a:cs typeface="Arial" panose="020B0604020202020204" pitchFamily="34" charset="0"/>
            </a:endParaRPr>
          </a:p>
          <a:p>
            <a:pPr marL="171450" indent="-171450" algn="just">
              <a:buClr>
                <a:srgbClr val="562212"/>
              </a:buClr>
              <a:buFont typeface="Arial" panose="020B0604020202020204" pitchFamily="34" charset="0"/>
              <a:buChar char="•"/>
            </a:pPr>
            <a:r>
              <a:rPr lang="ru-RU" sz="1200" dirty="0">
                <a:latin typeface="PT Sans" panose="020B0503020203020204" pitchFamily="34" charset="-52"/>
                <a:cs typeface="Arial" panose="020B0604020202020204" pitchFamily="34" charset="0"/>
              </a:rPr>
              <a:t>Фонд согласовывает и определяет Лизинговую компанию для финансирование проекта Предпринимателя</a:t>
            </a:r>
          </a:p>
          <a:p>
            <a:pPr marL="171450" indent="-171450" algn="just">
              <a:buClr>
                <a:srgbClr val="562212"/>
              </a:buClr>
              <a:buFont typeface="Arial" panose="020B0604020202020204" pitchFamily="34" charset="0"/>
              <a:buChar char="•"/>
            </a:pPr>
            <a:endParaRPr lang="ru-RU" sz="1200" dirty="0">
              <a:latin typeface="PT Sans" panose="020B0503020203020204" pitchFamily="34" charset="-52"/>
              <a:cs typeface="Arial" panose="020B0604020202020204" pitchFamily="34" charset="0"/>
            </a:endParaRPr>
          </a:p>
          <a:p>
            <a:pPr marL="171450" indent="-171450" algn="just">
              <a:buClr>
                <a:srgbClr val="562212"/>
              </a:buClr>
              <a:buFont typeface="Arial" panose="020B0604020202020204" pitchFamily="34" charset="0"/>
              <a:buChar char="•"/>
            </a:pPr>
            <a:r>
              <a:rPr lang="ru-RU" sz="1200" dirty="0">
                <a:latin typeface="PT Sans" panose="020B0503020203020204" pitchFamily="34" charset="-52"/>
                <a:cs typeface="Arial" panose="020B0604020202020204" pitchFamily="34" charset="0"/>
              </a:rPr>
              <a:t>Предприниматель собирает пакет документов и загружает в личный кабинет</a:t>
            </a:r>
            <a:r>
              <a:rPr lang="en-US" sz="1200" dirty="0">
                <a:latin typeface="PT Sans" panose="020B0503020203020204" pitchFamily="34" charset="-52"/>
                <a:cs typeface="Arial" panose="020B0604020202020204" pitchFamily="34" charset="0"/>
              </a:rPr>
              <a:t> </a:t>
            </a:r>
            <a:r>
              <a:rPr lang="ru-RU" sz="1200" dirty="0">
                <a:latin typeface="PT Sans" panose="020B0503020203020204" pitchFamily="34" charset="-52"/>
                <a:cs typeface="Arial" panose="020B0604020202020204" pitchFamily="34" charset="0"/>
              </a:rPr>
              <a:t>или передает сотруднику фонда</a:t>
            </a:r>
          </a:p>
          <a:p>
            <a:pPr marL="171450" indent="-171450" algn="just">
              <a:buClr>
                <a:srgbClr val="562212"/>
              </a:buClr>
              <a:buFont typeface="Arial" panose="020B0604020202020204" pitchFamily="34" charset="0"/>
              <a:buChar char="•"/>
            </a:pPr>
            <a:endParaRPr lang="ru-RU" sz="400" dirty="0">
              <a:latin typeface="PT Sans" panose="020B0503020203020204" pitchFamily="34" charset="-52"/>
              <a:cs typeface="Arial" panose="020B0604020202020204" pitchFamily="34" charset="0"/>
            </a:endParaRPr>
          </a:p>
          <a:p>
            <a:pPr marL="171450" indent="-171450" algn="just">
              <a:buClr>
                <a:srgbClr val="562212"/>
              </a:buClr>
              <a:buFont typeface="Arial" panose="020B0604020202020204" pitchFamily="34" charset="0"/>
              <a:buChar char="•"/>
            </a:pPr>
            <a:r>
              <a:rPr lang="ru-RU" sz="1200" dirty="0">
                <a:latin typeface="PT Sans" panose="020B0503020203020204" pitchFamily="34" charset="-52"/>
                <a:cs typeface="Arial" panose="020B0604020202020204" pitchFamily="34" charset="0"/>
              </a:rPr>
              <a:t>Фонд прорабатывает заявку с Лизинговой компанией </a:t>
            </a:r>
          </a:p>
          <a:p>
            <a:pPr marL="171450" indent="-171450" algn="just">
              <a:buClr>
                <a:srgbClr val="562212"/>
              </a:buClr>
              <a:buFont typeface="Arial" panose="020B0604020202020204" pitchFamily="34" charset="0"/>
              <a:buChar char="•"/>
            </a:pPr>
            <a:endParaRPr lang="ru-RU" sz="1200" dirty="0">
              <a:latin typeface="PT Sans" panose="020B0503020203020204" pitchFamily="34" charset="-52"/>
              <a:cs typeface="Arial" panose="020B0604020202020204" pitchFamily="34" charset="0"/>
            </a:endParaRPr>
          </a:p>
          <a:p>
            <a:pPr marL="171450" indent="-171450" algn="just">
              <a:buClr>
                <a:srgbClr val="562212"/>
              </a:buClr>
              <a:buFont typeface="Arial" panose="020B0604020202020204" pitchFamily="34" charset="0"/>
              <a:buChar char="•"/>
            </a:pPr>
            <a:r>
              <a:rPr lang="ru-RU" sz="1200" dirty="0">
                <a:latin typeface="PT Sans" panose="020B0503020203020204" pitchFamily="34" charset="-52"/>
                <a:cs typeface="Arial" panose="020B0604020202020204" pitchFamily="34" charset="0"/>
              </a:rPr>
              <a:t>При отсутствии или нехватки первоначального взноса Фонд выступает поручителем по сделке</a:t>
            </a:r>
          </a:p>
          <a:p>
            <a:pPr algn="just"/>
            <a:endParaRPr lang="ru-RU" sz="1200" dirty="0">
              <a:latin typeface="PT Sans" panose="020B0503020203020204" pitchFamily="34" charset="-52"/>
              <a:cs typeface="Arial" panose="020B0604020202020204" pitchFamily="34" charset="0"/>
            </a:endParaRPr>
          </a:p>
          <a:p>
            <a:pPr algn="just"/>
            <a:endParaRPr lang="ru-RU" sz="1200" dirty="0">
              <a:latin typeface="PT Sans" panose="020B0503020203020204" pitchFamily="34" charset="-52"/>
              <a:cs typeface="Arial" panose="020B0604020202020204" pitchFamily="34" charset="0"/>
            </a:endParaRPr>
          </a:p>
        </p:txBody>
      </p:sp>
      <p:sp>
        <p:nvSpPr>
          <p:cNvPr id="52" name="Freeform 21"/>
          <p:cNvSpPr>
            <a:spLocks noChangeAspect="1"/>
          </p:cNvSpPr>
          <p:nvPr/>
        </p:nvSpPr>
        <p:spPr bwMode="auto">
          <a:xfrm>
            <a:off x="5926364" y="1521486"/>
            <a:ext cx="808694" cy="882611"/>
          </a:xfrm>
          <a:custGeom>
            <a:avLst/>
            <a:gdLst/>
            <a:ahLst/>
            <a:cxnLst>
              <a:cxn ang="0">
                <a:pos x="60" y="55"/>
              </a:cxn>
              <a:cxn ang="0">
                <a:pos x="47" y="42"/>
              </a:cxn>
              <a:cxn ang="0">
                <a:pos x="52" y="32"/>
              </a:cxn>
              <a:cxn ang="0">
                <a:pos x="55" y="25"/>
              </a:cxn>
              <a:cxn ang="0">
                <a:pos x="54" y="21"/>
              </a:cxn>
              <a:cxn ang="0">
                <a:pos x="55" y="14"/>
              </a:cxn>
              <a:cxn ang="0">
                <a:pos x="39" y="0"/>
              </a:cxn>
              <a:cxn ang="0">
                <a:pos x="22" y="14"/>
              </a:cxn>
              <a:cxn ang="0">
                <a:pos x="23" y="21"/>
              </a:cxn>
              <a:cxn ang="0">
                <a:pos x="22" y="25"/>
              </a:cxn>
              <a:cxn ang="0">
                <a:pos x="26" y="32"/>
              </a:cxn>
              <a:cxn ang="0">
                <a:pos x="30" y="42"/>
              </a:cxn>
              <a:cxn ang="0">
                <a:pos x="17" y="55"/>
              </a:cxn>
              <a:cxn ang="0">
                <a:pos x="0" y="65"/>
              </a:cxn>
              <a:cxn ang="0">
                <a:pos x="0" y="74"/>
              </a:cxn>
              <a:cxn ang="0">
                <a:pos x="39" y="74"/>
              </a:cxn>
              <a:cxn ang="0">
                <a:pos x="77" y="74"/>
              </a:cxn>
              <a:cxn ang="0">
                <a:pos x="77" y="65"/>
              </a:cxn>
              <a:cxn ang="0">
                <a:pos x="60" y="55"/>
              </a:cxn>
            </a:cxnLst>
            <a:rect l="0" t="0" r="r" b="b"/>
            <a:pathLst>
              <a:path w="77" h="74">
                <a:moveTo>
                  <a:pt x="60" y="55"/>
                </a:moveTo>
                <a:cubicBezTo>
                  <a:pt x="50" y="51"/>
                  <a:pt x="47" y="48"/>
                  <a:pt x="47" y="42"/>
                </a:cubicBezTo>
                <a:cubicBezTo>
                  <a:pt x="47" y="38"/>
                  <a:pt x="50" y="39"/>
                  <a:pt x="52" y="32"/>
                </a:cubicBezTo>
                <a:cubicBezTo>
                  <a:pt x="52" y="29"/>
                  <a:pt x="55" y="31"/>
                  <a:pt x="55" y="25"/>
                </a:cubicBezTo>
                <a:cubicBezTo>
                  <a:pt x="55" y="22"/>
                  <a:pt x="54" y="21"/>
                  <a:pt x="54" y="21"/>
                </a:cubicBezTo>
                <a:cubicBezTo>
                  <a:pt x="54" y="21"/>
                  <a:pt x="55" y="17"/>
                  <a:pt x="55" y="14"/>
                </a:cubicBezTo>
                <a:cubicBezTo>
                  <a:pt x="55" y="10"/>
                  <a:pt x="53" y="0"/>
                  <a:pt x="39" y="0"/>
                </a:cubicBezTo>
                <a:cubicBezTo>
                  <a:pt x="25" y="0"/>
                  <a:pt x="22" y="10"/>
                  <a:pt x="22" y="14"/>
                </a:cubicBezTo>
                <a:cubicBezTo>
                  <a:pt x="23" y="17"/>
                  <a:pt x="23" y="21"/>
                  <a:pt x="23" y="21"/>
                </a:cubicBezTo>
                <a:cubicBezTo>
                  <a:pt x="23" y="21"/>
                  <a:pt x="22" y="22"/>
                  <a:pt x="22" y="25"/>
                </a:cubicBezTo>
                <a:cubicBezTo>
                  <a:pt x="22" y="31"/>
                  <a:pt x="25" y="29"/>
                  <a:pt x="26" y="32"/>
                </a:cubicBezTo>
                <a:cubicBezTo>
                  <a:pt x="27" y="39"/>
                  <a:pt x="30" y="38"/>
                  <a:pt x="30" y="42"/>
                </a:cubicBezTo>
                <a:cubicBezTo>
                  <a:pt x="30" y="48"/>
                  <a:pt x="27" y="51"/>
                  <a:pt x="17" y="55"/>
                </a:cubicBezTo>
                <a:cubicBezTo>
                  <a:pt x="7" y="59"/>
                  <a:pt x="0" y="62"/>
                  <a:pt x="0" y="65"/>
                </a:cubicBezTo>
                <a:cubicBezTo>
                  <a:pt x="0" y="68"/>
                  <a:pt x="0" y="74"/>
                  <a:pt x="0" y="74"/>
                </a:cubicBezTo>
                <a:cubicBezTo>
                  <a:pt x="39" y="74"/>
                  <a:pt x="39" y="74"/>
                  <a:pt x="39" y="74"/>
                </a:cubicBezTo>
                <a:cubicBezTo>
                  <a:pt x="77" y="74"/>
                  <a:pt x="77" y="74"/>
                  <a:pt x="77" y="74"/>
                </a:cubicBezTo>
                <a:cubicBezTo>
                  <a:pt x="77" y="74"/>
                  <a:pt x="77" y="68"/>
                  <a:pt x="77" y="65"/>
                </a:cubicBezTo>
                <a:cubicBezTo>
                  <a:pt x="77" y="62"/>
                  <a:pt x="71" y="59"/>
                  <a:pt x="60" y="55"/>
                </a:cubicBezTo>
                <a:close/>
              </a:path>
            </a:pathLst>
          </a:custGeom>
          <a:solidFill>
            <a:srgbClr val="562212"/>
          </a:solidFill>
          <a:ln w="19050">
            <a:noFill/>
            <a:round/>
            <a:headEnd/>
            <a:tailEnd/>
          </a:ln>
        </p:spPr>
        <p:txBody>
          <a:bodyPr vert="horz" wrap="square" lIns="98694" tIns="49347" rIns="98694" bIns="49347" numCol="1" anchor="t" anchorCtr="0" compatLnSpc="1">
            <a:prstTxWarp prst="textNoShape">
              <a:avLst/>
            </a:prstTxWarp>
          </a:bodyPr>
          <a:lstStyle/>
          <a:p>
            <a:pPr defTabSz="986912" fontAlgn="base">
              <a:spcBef>
                <a:spcPct val="0"/>
              </a:spcBef>
              <a:spcAft>
                <a:spcPct val="0"/>
              </a:spcAft>
            </a:pPr>
            <a:endParaRPr lang="en-GB" sz="1400" dirty="0">
              <a:latin typeface="PT Sans" panose="020B0503020203020204" pitchFamily="34" charset="-52"/>
              <a:cs typeface="Arial" pitchFamily="34" charset="0"/>
            </a:endParaRPr>
          </a:p>
        </p:txBody>
      </p:sp>
      <p:sp>
        <p:nvSpPr>
          <p:cNvPr id="56" name="Прямоугольник 55">
            <a:extLst>
              <a:ext uri="{FF2B5EF4-FFF2-40B4-BE49-F238E27FC236}">
                <a16:creationId xmlns:a16="http://schemas.microsoft.com/office/drawing/2014/main" id="{8B3A57F5-31F0-49C8-A256-051111FAF18D}"/>
              </a:ext>
            </a:extLst>
          </p:cNvPr>
          <p:cNvSpPr/>
          <p:nvPr/>
        </p:nvSpPr>
        <p:spPr>
          <a:xfrm>
            <a:off x="2431001" y="2430456"/>
            <a:ext cx="44435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>
                <a:srgbClr val="FF0000"/>
              </a:buClr>
            </a:pPr>
            <a:r>
              <a:rPr lang="ru-RU" sz="4000" dirty="0">
                <a:solidFill>
                  <a:srgbClr val="562212"/>
                </a:solidFill>
                <a:latin typeface="PT Sans" panose="020B0503020203020204" pitchFamily="34" charset="-52"/>
                <a:cs typeface="Arial" panose="020B0604020202020204" pitchFamily="34" charset="0"/>
              </a:rPr>
              <a:t>&gt;</a:t>
            </a:r>
            <a:endParaRPr lang="en-US" sz="4000" dirty="0">
              <a:solidFill>
                <a:srgbClr val="562212"/>
              </a:solidFill>
              <a:latin typeface="PT Sans" panose="020B0503020203020204" pitchFamily="34" charset="-52"/>
              <a:cs typeface="Arial" panose="020B0604020202020204" pitchFamily="34" charset="0"/>
            </a:endParaRPr>
          </a:p>
        </p:txBody>
      </p:sp>
      <p:sp>
        <p:nvSpPr>
          <p:cNvPr id="57" name="Прямоугольник 56">
            <a:extLst>
              <a:ext uri="{FF2B5EF4-FFF2-40B4-BE49-F238E27FC236}">
                <a16:creationId xmlns:a16="http://schemas.microsoft.com/office/drawing/2014/main" id="{8326E3EF-C2E6-4BFC-9AB2-6006465D5CBD}"/>
              </a:ext>
            </a:extLst>
          </p:cNvPr>
          <p:cNvSpPr/>
          <p:nvPr/>
        </p:nvSpPr>
        <p:spPr>
          <a:xfrm>
            <a:off x="2411467" y="2993408"/>
            <a:ext cx="44435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>
                <a:srgbClr val="FF0000"/>
              </a:buClr>
            </a:pPr>
            <a:r>
              <a:rPr lang="ru-RU" sz="4000" dirty="0">
                <a:solidFill>
                  <a:srgbClr val="562212"/>
                </a:solidFill>
                <a:latin typeface="PT Sans" panose="020B0503020203020204" pitchFamily="34" charset="-52"/>
                <a:cs typeface="Arial" panose="020B0604020202020204" pitchFamily="34" charset="0"/>
              </a:rPr>
              <a:t>&gt;</a:t>
            </a:r>
            <a:endParaRPr lang="en-US" sz="4000" dirty="0">
              <a:solidFill>
                <a:srgbClr val="562212"/>
              </a:solidFill>
              <a:latin typeface="PT Sans" panose="020B0503020203020204" pitchFamily="34" charset="-52"/>
              <a:cs typeface="Arial" panose="020B0604020202020204" pitchFamily="34" charset="0"/>
            </a:endParaRPr>
          </a:p>
        </p:txBody>
      </p:sp>
      <p:sp>
        <p:nvSpPr>
          <p:cNvPr id="58" name="Прямоугольник 57">
            <a:extLst>
              <a:ext uri="{FF2B5EF4-FFF2-40B4-BE49-F238E27FC236}">
                <a16:creationId xmlns:a16="http://schemas.microsoft.com/office/drawing/2014/main" id="{CAD3DE56-834B-4EB2-8C6C-2AA2E24567C8}"/>
              </a:ext>
            </a:extLst>
          </p:cNvPr>
          <p:cNvSpPr/>
          <p:nvPr/>
        </p:nvSpPr>
        <p:spPr>
          <a:xfrm>
            <a:off x="2426364" y="3546352"/>
            <a:ext cx="44435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>
                <a:srgbClr val="FF0000"/>
              </a:buClr>
            </a:pPr>
            <a:r>
              <a:rPr lang="ru-RU" sz="4000" dirty="0">
                <a:solidFill>
                  <a:srgbClr val="562212"/>
                </a:solidFill>
                <a:latin typeface="PT Sans" panose="020B0503020203020204" pitchFamily="34" charset="-52"/>
                <a:cs typeface="Arial" panose="020B0604020202020204" pitchFamily="34" charset="0"/>
              </a:rPr>
              <a:t>&gt;</a:t>
            </a:r>
            <a:endParaRPr lang="en-US" sz="4000" dirty="0">
              <a:solidFill>
                <a:srgbClr val="562212"/>
              </a:solidFill>
              <a:latin typeface="PT Sans" panose="020B0503020203020204" pitchFamily="34" charset="-52"/>
              <a:cs typeface="Arial" panose="020B0604020202020204" pitchFamily="34" charset="0"/>
            </a:endParaRPr>
          </a:p>
        </p:txBody>
      </p:sp>
      <p:sp>
        <p:nvSpPr>
          <p:cNvPr id="59" name="Прямоугольник 58">
            <a:extLst>
              <a:ext uri="{FF2B5EF4-FFF2-40B4-BE49-F238E27FC236}">
                <a16:creationId xmlns:a16="http://schemas.microsoft.com/office/drawing/2014/main" id="{4EC54DA2-632B-4254-9416-2DF0A2153C4B}"/>
              </a:ext>
            </a:extLst>
          </p:cNvPr>
          <p:cNvSpPr/>
          <p:nvPr/>
        </p:nvSpPr>
        <p:spPr>
          <a:xfrm>
            <a:off x="2424046" y="4078871"/>
            <a:ext cx="44435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>
                <a:srgbClr val="FF0000"/>
              </a:buClr>
            </a:pPr>
            <a:r>
              <a:rPr lang="ru-RU" sz="4000" dirty="0">
                <a:solidFill>
                  <a:srgbClr val="562212"/>
                </a:solidFill>
                <a:latin typeface="PT Sans" panose="020B0503020203020204" pitchFamily="34" charset="-52"/>
                <a:cs typeface="Arial" panose="020B0604020202020204" pitchFamily="34" charset="0"/>
              </a:rPr>
              <a:t>&gt;</a:t>
            </a:r>
            <a:endParaRPr lang="en-US" sz="4000" dirty="0">
              <a:solidFill>
                <a:srgbClr val="562212"/>
              </a:solidFill>
              <a:latin typeface="PT Sans" panose="020B0503020203020204" pitchFamily="34" charset="-52"/>
              <a:cs typeface="Arial" panose="020B0604020202020204" pitchFamily="34" charset="0"/>
            </a:endParaRPr>
          </a:p>
        </p:txBody>
      </p:sp>
      <p:pic>
        <p:nvPicPr>
          <p:cNvPr id="60" name="Рисунок 59">
            <a:extLst>
              <a:ext uri="{FF2B5EF4-FFF2-40B4-BE49-F238E27FC236}">
                <a16:creationId xmlns:a16="http://schemas.microsoft.com/office/drawing/2014/main" id="{850BED37-1B59-4671-9180-8BCCE489B722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33984" y="1751122"/>
            <a:ext cx="1552575" cy="361950"/>
          </a:xfrm>
          <a:prstGeom prst="rect">
            <a:avLst/>
          </a:prstGeom>
        </p:spPr>
      </p:pic>
      <p:sp>
        <p:nvSpPr>
          <p:cNvPr id="61" name="Прямоугольник 60">
            <a:extLst>
              <a:ext uri="{FF2B5EF4-FFF2-40B4-BE49-F238E27FC236}">
                <a16:creationId xmlns:a16="http://schemas.microsoft.com/office/drawing/2014/main" id="{83665C8D-1C4D-4CBF-8331-99404D903F0F}"/>
              </a:ext>
            </a:extLst>
          </p:cNvPr>
          <p:cNvSpPr/>
          <p:nvPr/>
        </p:nvSpPr>
        <p:spPr>
          <a:xfrm>
            <a:off x="6761905" y="1610418"/>
            <a:ext cx="44435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>
                <a:srgbClr val="FF0000"/>
              </a:buClr>
            </a:pPr>
            <a:r>
              <a:rPr lang="ru-RU" sz="4000" dirty="0">
                <a:solidFill>
                  <a:srgbClr val="562212"/>
                </a:solidFill>
                <a:latin typeface="PT Sans" panose="020B0503020203020204" pitchFamily="34" charset="-52"/>
                <a:cs typeface="Arial" panose="020B0604020202020204" pitchFamily="34" charset="0"/>
              </a:rPr>
              <a:t>&gt;</a:t>
            </a:r>
            <a:endParaRPr lang="en-US" sz="4000" dirty="0">
              <a:solidFill>
                <a:srgbClr val="562212"/>
              </a:solidFill>
              <a:latin typeface="PT Sans" panose="020B0503020203020204" pitchFamily="34" charset="-52"/>
              <a:cs typeface="Arial" panose="020B0604020202020204" pitchFamily="34" charset="0"/>
            </a:endParaRPr>
          </a:p>
        </p:txBody>
      </p:sp>
      <p:sp>
        <p:nvSpPr>
          <p:cNvPr id="62" name="Прямоугольник 61">
            <a:extLst>
              <a:ext uri="{FF2B5EF4-FFF2-40B4-BE49-F238E27FC236}">
                <a16:creationId xmlns:a16="http://schemas.microsoft.com/office/drawing/2014/main" id="{90A5BE15-68C3-4531-A296-719C9154DD2C}"/>
              </a:ext>
            </a:extLst>
          </p:cNvPr>
          <p:cNvSpPr/>
          <p:nvPr/>
        </p:nvSpPr>
        <p:spPr>
          <a:xfrm>
            <a:off x="8560268" y="1578154"/>
            <a:ext cx="44435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>
                <a:srgbClr val="FF0000"/>
              </a:buClr>
            </a:pPr>
            <a:r>
              <a:rPr lang="ru-RU" sz="4000" dirty="0">
                <a:solidFill>
                  <a:srgbClr val="562212"/>
                </a:solidFill>
                <a:latin typeface="PT Sans" panose="020B0503020203020204" pitchFamily="34" charset="-52"/>
                <a:cs typeface="Arial" panose="020B0604020202020204" pitchFamily="34" charset="0"/>
              </a:rPr>
              <a:t>&gt;</a:t>
            </a:r>
            <a:endParaRPr lang="en-US" sz="4000" dirty="0">
              <a:solidFill>
                <a:srgbClr val="562212"/>
              </a:solidFill>
              <a:latin typeface="PT Sans" panose="020B0503020203020204" pitchFamily="34" charset="-52"/>
              <a:cs typeface="Arial" panose="020B0604020202020204" pitchFamily="34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2795BDFC-98DD-495E-8CED-BD5D8DB52A9D}"/>
              </a:ext>
            </a:extLst>
          </p:cNvPr>
          <p:cNvSpPr/>
          <p:nvPr/>
        </p:nvSpPr>
        <p:spPr>
          <a:xfrm>
            <a:off x="993272" y="5847703"/>
            <a:ext cx="6096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ru-RU" sz="1000" dirty="0">
                <a:latin typeface="PT Sans" panose="020B0503020203020204" pitchFamily="34" charset="-52"/>
              </a:rPr>
              <a:t>* ЮЛ и ИП, отнесенные к категории субъекта «Микропредприятия» или «Малые предприятия» в соответствии с Федеральным законом от 24 июля 2007 г. № 209-ФЗ.</a:t>
            </a:r>
          </a:p>
        </p:txBody>
      </p:sp>
      <p:pic>
        <p:nvPicPr>
          <p:cNvPr id="50" name="Рисунок 49" descr="Шестеренки">
            <a:extLst>
              <a:ext uri="{FF2B5EF4-FFF2-40B4-BE49-F238E27FC236}">
                <a16:creationId xmlns:a16="http://schemas.microsoft.com/office/drawing/2014/main" id="{41B02DC7-217F-4850-B95F-8BD02CE42BC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0"/>
            <a:ext cx="704048" cy="704048"/>
          </a:xfrm>
          <a:prstGeom prst="rect">
            <a:avLst/>
          </a:prstGeom>
        </p:spPr>
      </p:pic>
      <p:grpSp>
        <p:nvGrpSpPr>
          <p:cNvPr id="49" name="Группа 48">
            <a:extLst>
              <a:ext uri="{FF2B5EF4-FFF2-40B4-BE49-F238E27FC236}">
                <a16:creationId xmlns:a16="http://schemas.microsoft.com/office/drawing/2014/main" id="{9831A5B9-A7EE-48C7-AF92-B7E34ACBB73B}"/>
              </a:ext>
            </a:extLst>
          </p:cNvPr>
          <p:cNvGrpSpPr/>
          <p:nvPr/>
        </p:nvGrpSpPr>
        <p:grpSpPr>
          <a:xfrm>
            <a:off x="1394946" y="6364867"/>
            <a:ext cx="3108656" cy="371475"/>
            <a:chOff x="1394946" y="6364867"/>
            <a:chExt cx="3108656" cy="371475"/>
          </a:xfrm>
        </p:grpSpPr>
        <p:pic>
          <p:nvPicPr>
            <p:cNvPr id="53" name="Picture 2">
              <a:extLst>
                <a:ext uri="{FF2B5EF4-FFF2-40B4-BE49-F238E27FC236}">
                  <a16:creationId xmlns:a16="http://schemas.microsoft.com/office/drawing/2014/main" id="{B6A74EA7-4A80-4048-A24A-75A2928CC56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394946" y="6393323"/>
              <a:ext cx="308584" cy="3384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4" name="Picture 4">
              <a:extLst>
                <a:ext uri="{FF2B5EF4-FFF2-40B4-BE49-F238E27FC236}">
                  <a16:creationId xmlns:a16="http://schemas.microsoft.com/office/drawing/2014/main" id="{12C235D4-BE8F-4985-963A-15CE12C1E35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375321" y="6364867"/>
              <a:ext cx="390525" cy="371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5" name="Прямоугольник 54">
              <a:extLst>
                <a:ext uri="{FF2B5EF4-FFF2-40B4-BE49-F238E27FC236}">
                  <a16:creationId xmlns:a16="http://schemas.microsoft.com/office/drawing/2014/main" id="{D5991E78-0F54-402B-9C4E-1CE97E7983CE}"/>
                </a:ext>
              </a:extLst>
            </p:cNvPr>
            <p:cNvSpPr/>
            <p:nvPr/>
          </p:nvSpPr>
          <p:spPr>
            <a:xfrm>
              <a:off x="2765846" y="6455146"/>
              <a:ext cx="1737756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PT Sans" panose="020B0503020203020204" pitchFamily="34" charset="-52"/>
                  <a:ea typeface="DejaVu Serif Condensed" panose="02060606050605020204" pitchFamily="18" charset="0"/>
                  <a:cs typeface="DejaVu Serif Condensed" panose="02060606050605020204" pitchFamily="18" charset="0"/>
                </a:rPr>
                <a:t>+7 (3952) 202-102</a:t>
              </a:r>
              <a:endPara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PT Sans" panose="020B0503020203020204" pitchFamily="34" charset="-52"/>
                <a:ea typeface="DejaVu Serif Condensed" panose="02060606050605020204" pitchFamily="18" charset="0"/>
                <a:cs typeface="DejaVu Serif Condensed" panose="02060606050605020204" pitchFamily="18" charset="0"/>
              </a:endParaRPr>
            </a:p>
          </p:txBody>
        </p:sp>
        <p:sp>
          <p:nvSpPr>
            <p:cNvPr id="63" name="Прямоугольник 62">
              <a:extLst>
                <a:ext uri="{FF2B5EF4-FFF2-40B4-BE49-F238E27FC236}">
                  <a16:creationId xmlns:a16="http://schemas.microsoft.com/office/drawing/2014/main" id="{45007D63-A1F9-4EAA-AD15-25872945E48B}"/>
                </a:ext>
              </a:extLst>
            </p:cNvPr>
            <p:cNvSpPr/>
            <p:nvPr/>
          </p:nvSpPr>
          <p:spPr>
            <a:xfrm>
              <a:off x="1703530" y="6438497"/>
              <a:ext cx="729687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PT Sans" panose="020B0503020203020204" pitchFamily="34" charset="-52"/>
                  <a:ea typeface="DejaVu Serif Condensed" panose="02060606050605020204" pitchFamily="18" charset="0"/>
                  <a:cs typeface="DejaVu Serif Condensed" panose="02060606050605020204" pitchFamily="18" charset="0"/>
                </a:rPr>
                <a:t>mb</a:t>
              </a:r>
              <a:r>
                <a:rPr lang="ru-RU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PT Sans" panose="020B0503020203020204" pitchFamily="34" charset="-52"/>
                  <a:ea typeface="DejaVu Serif Condensed" panose="02060606050605020204" pitchFamily="18" charset="0"/>
                  <a:cs typeface="DejaVu Serif Condensed" panose="02060606050605020204" pitchFamily="18" charset="0"/>
                </a:rPr>
                <a:t>38.</a:t>
              </a:r>
              <a:r>
                <a:rPr lang="en-US" sz="12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PT Sans" panose="020B0503020203020204" pitchFamily="34" charset="-52"/>
                  <a:ea typeface="DejaVu Serif Condensed" panose="02060606050605020204" pitchFamily="18" charset="0"/>
                  <a:cs typeface="DejaVu Serif Condensed" panose="02060606050605020204" pitchFamily="18" charset="0"/>
                </a:rPr>
                <a:t>ru</a:t>
              </a:r>
              <a:endParaRPr lang="ru-R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PT Sans" panose="020B0503020203020204" pitchFamily="34" charset="-52"/>
                <a:ea typeface="DejaVu Serif Condensed" panose="02060606050605020204" pitchFamily="18" charset="0"/>
                <a:cs typeface="DejaVu Serif Condensed" panose="02060606050605020204" pitchFamily="18" charset="0"/>
              </a:endParaRPr>
            </a:p>
          </p:txBody>
        </p:sp>
      </p:grpSp>
      <p:sp>
        <p:nvSpPr>
          <p:cNvPr id="9" name="Прямоугольник 8"/>
          <p:cNvSpPr/>
          <p:nvPr/>
        </p:nvSpPr>
        <p:spPr>
          <a:xfrm flipV="1">
            <a:off x="0" y="6314088"/>
            <a:ext cx="1066799" cy="68909"/>
          </a:xfrm>
          <a:prstGeom prst="rect">
            <a:avLst/>
          </a:prstGeom>
          <a:solidFill>
            <a:srgbClr val="C292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C2926A"/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1D7C624-1A2B-44B6-9BB3-05D110ED8AA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2456" y="6087769"/>
            <a:ext cx="1373614" cy="122099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Прямоугольник 100"/>
          <p:cNvSpPr/>
          <p:nvPr/>
        </p:nvSpPr>
        <p:spPr>
          <a:xfrm>
            <a:off x="539712" y="3522660"/>
            <a:ext cx="5315653" cy="1060444"/>
          </a:xfrm>
          <a:prstGeom prst="rect">
            <a:avLst/>
          </a:prstGeom>
        </p:spPr>
        <p:txBody>
          <a:bodyPr wrap="square" lIns="64570" tIns="96854" rIns="32285" bIns="0" anchor="t">
            <a:noAutofit/>
          </a:bodyPr>
          <a:lstStyle/>
          <a:p>
            <a:pPr marL="153756" indent="-153756">
              <a:lnSpc>
                <a:spcPct val="120000"/>
              </a:lnSpc>
              <a:buClr>
                <a:srgbClr val="E74D39"/>
              </a:buClr>
              <a:buFont typeface="Arial" panose="020B0604020202020204" pitchFamily="34" charset="0"/>
              <a:buChar char="•"/>
            </a:pPr>
            <a:r>
              <a:rPr lang="ru-RU" sz="1200" dirty="0">
                <a:latin typeface="PT Sans" panose="020B0503020203020204" pitchFamily="34" charset="-52"/>
              </a:rPr>
              <a:t>оборудование, предназначенное для осуществления оптовой и розничной торговой деятельности</a:t>
            </a:r>
          </a:p>
          <a:p>
            <a:pPr marL="153756" indent="-153756">
              <a:lnSpc>
                <a:spcPct val="120000"/>
              </a:lnSpc>
              <a:buClr>
                <a:srgbClr val="E74D39"/>
              </a:buClr>
              <a:buFont typeface="Arial" panose="020B0604020202020204" pitchFamily="34" charset="0"/>
              <a:buChar char="•"/>
            </a:pPr>
            <a:r>
              <a:rPr lang="ru-RU" sz="1200" dirty="0">
                <a:latin typeface="PT Sans" panose="020B0503020203020204" pitchFamily="34" charset="-52"/>
              </a:rPr>
              <a:t>легковые, грузовые и пассажирские транспортные средства (транспортные средства, на которые выдаются ПТС или ПСМ)</a:t>
            </a:r>
          </a:p>
          <a:p>
            <a:pPr marL="153756" indent="-153756">
              <a:lnSpc>
                <a:spcPct val="120000"/>
              </a:lnSpc>
              <a:buClr>
                <a:srgbClr val="E74D39"/>
              </a:buClr>
              <a:buFont typeface="Arial" panose="020B0604020202020204" pitchFamily="34" charset="0"/>
              <a:buChar char="•"/>
            </a:pPr>
            <a:r>
              <a:rPr lang="ru-RU" sz="1200" dirty="0">
                <a:latin typeface="PT Sans" panose="020B0503020203020204" pitchFamily="34" charset="-52"/>
              </a:rPr>
              <a:t>водные суда </a:t>
            </a:r>
          </a:p>
          <a:p>
            <a:pPr marL="153756" indent="-153756">
              <a:lnSpc>
                <a:spcPct val="120000"/>
              </a:lnSpc>
              <a:buClr>
                <a:srgbClr val="E74D39"/>
              </a:buClr>
              <a:buFont typeface="Arial" panose="020B0604020202020204" pitchFamily="34" charset="0"/>
              <a:buChar char="•"/>
            </a:pPr>
            <a:r>
              <a:rPr lang="ru-RU" sz="1200" dirty="0">
                <a:latin typeface="PT Sans" panose="020B0503020203020204" pitchFamily="34" charset="-52"/>
              </a:rPr>
              <a:t>воздушные суда и другая авиационная техника</a:t>
            </a:r>
          </a:p>
          <a:p>
            <a:pPr marL="153756" indent="-153756">
              <a:lnSpc>
                <a:spcPct val="120000"/>
              </a:lnSpc>
              <a:buClr>
                <a:srgbClr val="E74D39"/>
              </a:buClr>
              <a:buFont typeface="Arial" panose="020B0604020202020204" pitchFamily="34" charset="0"/>
              <a:buChar char="•"/>
            </a:pPr>
            <a:r>
              <a:rPr lang="ru-RU" sz="1200" dirty="0">
                <a:latin typeface="PT Sans" panose="020B0503020203020204" pitchFamily="34" charset="-52"/>
              </a:rPr>
              <a:t>подвижной состав железнодорожного транспорта</a:t>
            </a:r>
          </a:p>
        </p:txBody>
      </p:sp>
      <p:sp>
        <p:nvSpPr>
          <p:cNvPr id="9" name="Прямоугольник 8"/>
          <p:cNvSpPr/>
          <p:nvPr/>
        </p:nvSpPr>
        <p:spPr>
          <a:xfrm flipV="1">
            <a:off x="0" y="6250291"/>
            <a:ext cx="1066799" cy="68909"/>
          </a:xfrm>
          <a:prstGeom prst="rect">
            <a:avLst/>
          </a:prstGeom>
          <a:solidFill>
            <a:srgbClr val="C292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C2926A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 flipV="1">
            <a:off x="874712" y="6281204"/>
            <a:ext cx="11317287" cy="45719"/>
          </a:xfrm>
          <a:prstGeom prst="rect">
            <a:avLst/>
          </a:prstGeom>
          <a:solidFill>
            <a:srgbClr val="E2CC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C2926A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1582400" y="6319736"/>
            <a:ext cx="609600" cy="5382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C2926A"/>
              </a:solidFill>
              <a:latin typeface="PT Sans" panose="020B0503020203020204" pitchFamily="34" charset="-52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32692" y="720022"/>
            <a:ext cx="5067243" cy="513692"/>
          </a:xfrm>
          <a:prstGeom prst="rect">
            <a:avLst/>
          </a:prstGeom>
          <a:noFill/>
        </p:spPr>
        <p:txBody>
          <a:bodyPr wrap="square" lIns="82003" tIns="41002" rIns="82003" bIns="41002" rtlCol="0">
            <a:spAutoFit/>
          </a:bodyPr>
          <a:lstStyle/>
          <a:p>
            <a:pPr algn="ctr"/>
            <a:r>
              <a:rPr lang="ru-RU" sz="1400" dirty="0">
                <a:solidFill>
                  <a:srgbClr val="D8976A"/>
                </a:solidFill>
                <a:latin typeface="PT Sans" panose="020B0503020203020204" pitchFamily="34" charset="-52"/>
              </a:rPr>
              <a:t>Новое, ранее не использованное </a:t>
            </a:r>
          </a:p>
          <a:p>
            <a:pPr algn="ctr"/>
            <a:r>
              <a:rPr lang="ru-RU" sz="1400" dirty="0">
                <a:solidFill>
                  <a:srgbClr val="D8976A"/>
                </a:solidFill>
                <a:latin typeface="PT Sans" panose="020B0503020203020204" pitchFamily="34" charset="-52"/>
              </a:rPr>
              <a:t>или не введенное в эксплуатацию оборудование</a:t>
            </a:r>
          </a:p>
        </p:txBody>
      </p:sp>
      <p:sp>
        <p:nvSpPr>
          <p:cNvPr id="26" name="Правая круглая скобка 25"/>
          <p:cNvSpPr/>
          <p:nvPr/>
        </p:nvSpPr>
        <p:spPr>
          <a:xfrm rot="16200000">
            <a:off x="3050464" y="-1218217"/>
            <a:ext cx="180466" cy="5109571"/>
          </a:xfrm>
          <a:prstGeom prst="rightBracket">
            <a:avLst>
              <a:gd name="adj" fmla="val 89321"/>
            </a:avLst>
          </a:prstGeom>
          <a:ln>
            <a:solidFill>
              <a:srgbClr val="6D413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82003" tIns="41002" rIns="82003" bIns="41002" rtlCol="0" anchor="ctr"/>
          <a:lstStyle/>
          <a:p>
            <a:pPr algn="ctr"/>
            <a:endParaRPr lang="ru-RU" dirty="0"/>
          </a:p>
        </p:txBody>
      </p:sp>
      <p:grpSp>
        <p:nvGrpSpPr>
          <p:cNvPr id="30" name="Group 1136"/>
          <p:cNvGrpSpPr/>
          <p:nvPr/>
        </p:nvGrpSpPr>
        <p:grpSpPr>
          <a:xfrm>
            <a:off x="1000044" y="1452744"/>
            <a:ext cx="602812" cy="333481"/>
            <a:chOff x="6375401" y="5816600"/>
            <a:chExt cx="652463" cy="400050"/>
          </a:xfrm>
          <a:solidFill>
            <a:srgbClr val="562212"/>
          </a:solidFill>
        </p:grpSpPr>
        <p:sp>
          <p:nvSpPr>
            <p:cNvPr id="31" name="Freeform 142"/>
            <p:cNvSpPr>
              <a:spLocks noEditPoints="1"/>
            </p:cNvSpPr>
            <p:nvPr/>
          </p:nvSpPr>
          <p:spPr bwMode="auto">
            <a:xfrm>
              <a:off x="6499226" y="5816600"/>
              <a:ext cx="406400" cy="400050"/>
            </a:xfrm>
            <a:custGeom>
              <a:avLst/>
              <a:gdLst>
                <a:gd name="T0" fmla="*/ 123 w 139"/>
                <a:gd name="T1" fmla="*/ 137 h 137"/>
                <a:gd name="T2" fmla="*/ 16 w 139"/>
                <a:gd name="T3" fmla="*/ 137 h 137"/>
                <a:gd name="T4" fmla="*/ 0 w 139"/>
                <a:gd name="T5" fmla="*/ 121 h 137"/>
                <a:gd name="T6" fmla="*/ 0 w 139"/>
                <a:gd name="T7" fmla="*/ 17 h 137"/>
                <a:gd name="T8" fmla="*/ 16 w 139"/>
                <a:gd name="T9" fmla="*/ 0 h 137"/>
                <a:gd name="T10" fmla="*/ 123 w 139"/>
                <a:gd name="T11" fmla="*/ 0 h 137"/>
                <a:gd name="T12" fmla="*/ 139 w 139"/>
                <a:gd name="T13" fmla="*/ 17 h 137"/>
                <a:gd name="T14" fmla="*/ 139 w 139"/>
                <a:gd name="T15" fmla="*/ 121 h 137"/>
                <a:gd name="T16" fmla="*/ 123 w 139"/>
                <a:gd name="T17" fmla="*/ 137 h 137"/>
                <a:gd name="T18" fmla="*/ 16 w 139"/>
                <a:gd name="T19" fmla="*/ 12 h 137"/>
                <a:gd name="T20" fmla="*/ 12 w 139"/>
                <a:gd name="T21" fmla="*/ 17 h 137"/>
                <a:gd name="T22" fmla="*/ 12 w 139"/>
                <a:gd name="T23" fmla="*/ 121 h 137"/>
                <a:gd name="T24" fmla="*/ 16 w 139"/>
                <a:gd name="T25" fmla="*/ 125 h 137"/>
                <a:gd name="T26" fmla="*/ 123 w 139"/>
                <a:gd name="T27" fmla="*/ 125 h 137"/>
                <a:gd name="T28" fmla="*/ 127 w 139"/>
                <a:gd name="T29" fmla="*/ 121 h 137"/>
                <a:gd name="T30" fmla="*/ 127 w 139"/>
                <a:gd name="T31" fmla="*/ 17 h 137"/>
                <a:gd name="T32" fmla="*/ 123 w 139"/>
                <a:gd name="T33" fmla="*/ 12 h 137"/>
                <a:gd name="T34" fmla="*/ 16 w 139"/>
                <a:gd name="T35" fmla="*/ 12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9" h="137">
                  <a:moveTo>
                    <a:pt x="123" y="137"/>
                  </a:moveTo>
                  <a:cubicBezTo>
                    <a:pt x="16" y="137"/>
                    <a:pt x="16" y="137"/>
                    <a:pt x="16" y="137"/>
                  </a:cubicBezTo>
                  <a:cubicBezTo>
                    <a:pt x="7" y="137"/>
                    <a:pt x="0" y="130"/>
                    <a:pt x="0" y="121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8"/>
                    <a:pt x="7" y="0"/>
                    <a:pt x="16" y="0"/>
                  </a:cubicBezTo>
                  <a:cubicBezTo>
                    <a:pt x="123" y="0"/>
                    <a:pt x="123" y="0"/>
                    <a:pt x="123" y="0"/>
                  </a:cubicBezTo>
                  <a:cubicBezTo>
                    <a:pt x="132" y="0"/>
                    <a:pt x="139" y="8"/>
                    <a:pt x="139" y="17"/>
                  </a:cubicBezTo>
                  <a:cubicBezTo>
                    <a:pt x="139" y="121"/>
                    <a:pt x="139" y="121"/>
                    <a:pt x="139" y="121"/>
                  </a:cubicBezTo>
                  <a:cubicBezTo>
                    <a:pt x="139" y="130"/>
                    <a:pt x="132" y="137"/>
                    <a:pt x="123" y="137"/>
                  </a:cubicBezTo>
                  <a:close/>
                  <a:moveTo>
                    <a:pt x="16" y="12"/>
                  </a:moveTo>
                  <a:cubicBezTo>
                    <a:pt x="14" y="12"/>
                    <a:pt x="12" y="14"/>
                    <a:pt x="12" y="17"/>
                  </a:cubicBezTo>
                  <a:cubicBezTo>
                    <a:pt x="12" y="121"/>
                    <a:pt x="12" y="121"/>
                    <a:pt x="12" y="121"/>
                  </a:cubicBezTo>
                  <a:cubicBezTo>
                    <a:pt x="12" y="123"/>
                    <a:pt x="14" y="125"/>
                    <a:pt x="16" y="125"/>
                  </a:cubicBezTo>
                  <a:cubicBezTo>
                    <a:pt x="123" y="125"/>
                    <a:pt x="123" y="125"/>
                    <a:pt x="123" y="125"/>
                  </a:cubicBezTo>
                  <a:cubicBezTo>
                    <a:pt x="125" y="125"/>
                    <a:pt x="127" y="123"/>
                    <a:pt x="127" y="121"/>
                  </a:cubicBezTo>
                  <a:cubicBezTo>
                    <a:pt x="127" y="17"/>
                    <a:pt x="127" y="17"/>
                    <a:pt x="127" y="17"/>
                  </a:cubicBezTo>
                  <a:cubicBezTo>
                    <a:pt x="127" y="14"/>
                    <a:pt x="125" y="12"/>
                    <a:pt x="123" y="12"/>
                  </a:cubicBezTo>
                  <a:lnTo>
                    <a:pt x="16" y="12"/>
                  </a:lnTo>
                  <a:close/>
                </a:path>
              </a:pathLst>
            </a:custGeom>
            <a:grpFill/>
            <a:ln w="12700">
              <a:noFill/>
              <a:round/>
              <a:headEnd/>
              <a:tailEnd/>
            </a:ln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defTabSz="915483"/>
              <a:endParaRPr lang="en-US" sz="1900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32" name="Freeform 143"/>
            <p:cNvSpPr>
              <a:spLocks noEditPoints="1"/>
            </p:cNvSpPr>
            <p:nvPr/>
          </p:nvSpPr>
          <p:spPr bwMode="auto">
            <a:xfrm>
              <a:off x="6375401" y="5842000"/>
              <a:ext cx="100013" cy="96838"/>
            </a:xfrm>
            <a:custGeom>
              <a:avLst/>
              <a:gdLst>
                <a:gd name="T0" fmla="*/ 17 w 34"/>
                <a:gd name="T1" fmla="*/ 33 h 33"/>
                <a:gd name="T2" fmla="*/ 0 w 34"/>
                <a:gd name="T3" fmla="*/ 16 h 33"/>
                <a:gd name="T4" fmla="*/ 17 w 34"/>
                <a:gd name="T5" fmla="*/ 0 h 33"/>
                <a:gd name="T6" fmla="*/ 34 w 34"/>
                <a:gd name="T7" fmla="*/ 16 h 33"/>
                <a:gd name="T8" fmla="*/ 17 w 34"/>
                <a:gd name="T9" fmla="*/ 33 h 33"/>
                <a:gd name="T10" fmla="*/ 17 w 34"/>
                <a:gd name="T11" fmla="*/ 12 h 33"/>
                <a:gd name="T12" fmla="*/ 12 w 34"/>
                <a:gd name="T13" fmla="*/ 16 h 33"/>
                <a:gd name="T14" fmla="*/ 17 w 34"/>
                <a:gd name="T15" fmla="*/ 21 h 33"/>
                <a:gd name="T16" fmla="*/ 22 w 34"/>
                <a:gd name="T17" fmla="*/ 16 h 33"/>
                <a:gd name="T18" fmla="*/ 17 w 34"/>
                <a:gd name="T19" fmla="*/ 12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" h="33">
                  <a:moveTo>
                    <a:pt x="17" y="33"/>
                  </a:moveTo>
                  <a:cubicBezTo>
                    <a:pt x="7" y="33"/>
                    <a:pt x="0" y="26"/>
                    <a:pt x="0" y="16"/>
                  </a:cubicBezTo>
                  <a:cubicBezTo>
                    <a:pt x="0" y="7"/>
                    <a:pt x="7" y="0"/>
                    <a:pt x="17" y="0"/>
                  </a:cubicBezTo>
                  <a:cubicBezTo>
                    <a:pt x="26" y="0"/>
                    <a:pt x="34" y="7"/>
                    <a:pt x="34" y="16"/>
                  </a:cubicBezTo>
                  <a:cubicBezTo>
                    <a:pt x="34" y="26"/>
                    <a:pt x="26" y="33"/>
                    <a:pt x="17" y="33"/>
                  </a:cubicBezTo>
                  <a:close/>
                  <a:moveTo>
                    <a:pt x="17" y="12"/>
                  </a:moveTo>
                  <a:cubicBezTo>
                    <a:pt x="14" y="12"/>
                    <a:pt x="12" y="14"/>
                    <a:pt x="12" y="16"/>
                  </a:cubicBezTo>
                  <a:cubicBezTo>
                    <a:pt x="12" y="19"/>
                    <a:pt x="14" y="21"/>
                    <a:pt x="17" y="21"/>
                  </a:cubicBezTo>
                  <a:cubicBezTo>
                    <a:pt x="19" y="21"/>
                    <a:pt x="22" y="19"/>
                    <a:pt x="22" y="16"/>
                  </a:cubicBezTo>
                  <a:cubicBezTo>
                    <a:pt x="22" y="14"/>
                    <a:pt x="19" y="12"/>
                    <a:pt x="17" y="12"/>
                  </a:cubicBezTo>
                  <a:close/>
                </a:path>
              </a:pathLst>
            </a:custGeom>
            <a:grpFill/>
            <a:ln w="12700">
              <a:noFill/>
              <a:round/>
              <a:headEnd/>
              <a:tailEnd/>
            </a:ln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defTabSz="915483"/>
              <a:endParaRPr lang="en-US" sz="1900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33" name="Freeform 144"/>
            <p:cNvSpPr>
              <a:spLocks noEditPoints="1"/>
            </p:cNvSpPr>
            <p:nvPr/>
          </p:nvSpPr>
          <p:spPr bwMode="auto">
            <a:xfrm>
              <a:off x="6375401" y="5967413"/>
              <a:ext cx="100013" cy="96838"/>
            </a:xfrm>
            <a:custGeom>
              <a:avLst/>
              <a:gdLst>
                <a:gd name="T0" fmla="*/ 17 w 34"/>
                <a:gd name="T1" fmla="*/ 33 h 33"/>
                <a:gd name="T2" fmla="*/ 0 w 34"/>
                <a:gd name="T3" fmla="*/ 16 h 33"/>
                <a:gd name="T4" fmla="*/ 17 w 34"/>
                <a:gd name="T5" fmla="*/ 0 h 33"/>
                <a:gd name="T6" fmla="*/ 34 w 34"/>
                <a:gd name="T7" fmla="*/ 16 h 33"/>
                <a:gd name="T8" fmla="*/ 17 w 34"/>
                <a:gd name="T9" fmla="*/ 33 h 33"/>
                <a:gd name="T10" fmla="*/ 17 w 34"/>
                <a:gd name="T11" fmla="*/ 12 h 33"/>
                <a:gd name="T12" fmla="*/ 12 w 34"/>
                <a:gd name="T13" fmla="*/ 16 h 33"/>
                <a:gd name="T14" fmla="*/ 17 w 34"/>
                <a:gd name="T15" fmla="*/ 21 h 33"/>
                <a:gd name="T16" fmla="*/ 22 w 34"/>
                <a:gd name="T17" fmla="*/ 16 h 33"/>
                <a:gd name="T18" fmla="*/ 17 w 34"/>
                <a:gd name="T19" fmla="*/ 12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" h="33">
                  <a:moveTo>
                    <a:pt x="17" y="33"/>
                  </a:moveTo>
                  <a:cubicBezTo>
                    <a:pt x="7" y="33"/>
                    <a:pt x="0" y="26"/>
                    <a:pt x="0" y="16"/>
                  </a:cubicBezTo>
                  <a:cubicBezTo>
                    <a:pt x="0" y="7"/>
                    <a:pt x="7" y="0"/>
                    <a:pt x="17" y="0"/>
                  </a:cubicBezTo>
                  <a:cubicBezTo>
                    <a:pt x="26" y="0"/>
                    <a:pt x="34" y="7"/>
                    <a:pt x="34" y="16"/>
                  </a:cubicBezTo>
                  <a:cubicBezTo>
                    <a:pt x="34" y="26"/>
                    <a:pt x="26" y="33"/>
                    <a:pt x="17" y="33"/>
                  </a:cubicBezTo>
                  <a:close/>
                  <a:moveTo>
                    <a:pt x="17" y="12"/>
                  </a:moveTo>
                  <a:cubicBezTo>
                    <a:pt x="14" y="12"/>
                    <a:pt x="12" y="14"/>
                    <a:pt x="12" y="16"/>
                  </a:cubicBezTo>
                  <a:cubicBezTo>
                    <a:pt x="12" y="19"/>
                    <a:pt x="14" y="21"/>
                    <a:pt x="17" y="21"/>
                  </a:cubicBezTo>
                  <a:cubicBezTo>
                    <a:pt x="19" y="21"/>
                    <a:pt x="22" y="19"/>
                    <a:pt x="22" y="16"/>
                  </a:cubicBezTo>
                  <a:cubicBezTo>
                    <a:pt x="22" y="14"/>
                    <a:pt x="19" y="12"/>
                    <a:pt x="17" y="12"/>
                  </a:cubicBezTo>
                  <a:close/>
                </a:path>
              </a:pathLst>
            </a:custGeom>
            <a:grpFill/>
            <a:ln w="12700">
              <a:noFill/>
              <a:round/>
              <a:headEnd/>
              <a:tailEnd/>
            </a:ln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defTabSz="915483"/>
              <a:endParaRPr lang="en-US" sz="1900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34" name="Freeform 145"/>
            <p:cNvSpPr>
              <a:spLocks noEditPoints="1"/>
            </p:cNvSpPr>
            <p:nvPr/>
          </p:nvSpPr>
          <p:spPr bwMode="auto">
            <a:xfrm>
              <a:off x="6375401" y="6091238"/>
              <a:ext cx="100013" cy="98425"/>
            </a:xfrm>
            <a:custGeom>
              <a:avLst/>
              <a:gdLst>
                <a:gd name="T0" fmla="*/ 17 w 34"/>
                <a:gd name="T1" fmla="*/ 34 h 34"/>
                <a:gd name="T2" fmla="*/ 0 w 34"/>
                <a:gd name="T3" fmla="*/ 17 h 34"/>
                <a:gd name="T4" fmla="*/ 17 w 34"/>
                <a:gd name="T5" fmla="*/ 0 h 34"/>
                <a:gd name="T6" fmla="*/ 34 w 34"/>
                <a:gd name="T7" fmla="*/ 17 h 34"/>
                <a:gd name="T8" fmla="*/ 17 w 34"/>
                <a:gd name="T9" fmla="*/ 34 h 34"/>
                <a:gd name="T10" fmla="*/ 17 w 34"/>
                <a:gd name="T11" fmla="*/ 12 h 34"/>
                <a:gd name="T12" fmla="*/ 12 w 34"/>
                <a:gd name="T13" fmla="*/ 17 h 34"/>
                <a:gd name="T14" fmla="*/ 17 w 34"/>
                <a:gd name="T15" fmla="*/ 22 h 34"/>
                <a:gd name="T16" fmla="*/ 22 w 34"/>
                <a:gd name="T17" fmla="*/ 17 h 34"/>
                <a:gd name="T18" fmla="*/ 17 w 34"/>
                <a:gd name="T19" fmla="*/ 12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" h="34">
                  <a:moveTo>
                    <a:pt x="17" y="34"/>
                  </a:moveTo>
                  <a:cubicBezTo>
                    <a:pt x="7" y="34"/>
                    <a:pt x="0" y="27"/>
                    <a:pt x="0" y="17"/>
                  </a:cubicBezTo>
                  <a:cubicBezTo>
                    <a:pt x="0" y="8"/>
                    <a:pt x="7" y="0"/>
                    <a:pt x="17" y="0"/>
                  </a:cubicBezTo>
                  <a:cubicBezTo>
                    <a:pt x="26" y="0"/>
                    <a:pt x="34" y="8"/>
                    <a:pt x="34" y="17"/>
                  </a:cubicBezTo>
                  <a:cubicBezTo>
                    <a:pt x="34" y="27"/>
                    <a:pt x="26" y="34"/>
                    <a:pt x="17" y="34"/>
                  </a:cubicBezTo>
                  <a:close/>
                  <a:moveTo>
                    <a:pt x="17" y="12"/>
                  </a:moveTo>
                  <a:cubicBezTo>
                    <a:pt x="14" y="12"/>
                    <a:pt x="12" y="15"/>
                    <a:pt x="12" y="17"/>
                  </a:cubicBezTo>
                  <a:cubicBezTo>
                    <a:pt x="12" y="20"/>
                    <a:pt x="14" y="22"/>
                    <a:pt x="17" y="22"/>
                  </a:cubicBezTo>
                  <a:cubicBezTo>
                    <a:pt x="19" y="22"/>
                    <a:pt x="22" y="20"/>
                    <a:pt x="22" y="17"/>
                  </a:cubicBezTo>
                  <a:cubicBezTo>
                    <a:pt x="22" y="15"/>
                    <a:pt x="19" y="12"/>
                    <a:pt x="17" y="12"/>
                  </a:cubicBezTo>
                  <a:close/>
                </a:path>
              </a:pathLst>
            </a:custGeom>
            <a:grpFill/>
            <a:ln w="12700">
              <a:noFill/>
              <a:round/>
              <a:headEnd/>
              <a:tailEnd/>
            </a:ln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defTabSz="915483"/>
              <a:endParaRPr lang="en-US" sz="1900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35" name="Freeform 146"/>
            <p:cNvSpPr>
              <a:spLocks/>
            </p:cNvSpPr>
            <p:nvPr/>
          </p:nvSpPr>
          <p:spPr bwMode="auto">
            <a:xfrm>
              <a:off x="6440488" y="5872163"/>
              <a:ext cx="93663" cy="34925"/>
            </a:xfrm>
            <a:custGeom>
              <a:avLst/>
              <a:gdLst>
                <a:gd name="T0" fmla="*/ 26 w 32"/>
                <a:gd name="T1" fmla="*/ 12 h 12"/>
                <a:gd name="T2" fmla="*/ 6 w 32"/>
                <a:gd name="T3" fmla="*/ 12 h 12"/>
                <a:gd name="T4" fmla="*/ 0 w 32"/>
                <a:gd name="T5" fmla="*/ 6 h 12"/>
                <a:gd name="T6" fmla="*/ 6 w 32"/>
                <a:gd name="T7" fmla="*/ 0 h 12"/>
                <a:gd name="T8" fmla="*/ 26 w 32"/>
                <a:gd name="T9" fmla="*/ 0 h 12"/>
                <a:gd name="T10" fmla="*/ 32 w 32"/>
                <a:gd name="T11" fmla="*/ 6 h 12"/>
                <a:gd name="T12" fmla="*/ 26 w 32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12">
                  <a:moveTo>
                    <a:pt x="26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2" y="12"/>
                    <a:pt x="0" y="10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9" y="0"/>
                    <a:pt x="32" y="3"/>
                    <a:pt x="32" y="6"/>
                  </a:cubicBezTo>
                  <a:cubicBezTo>
                    <a:pt x="32" y="10"/>
                    <a:pt x="29" y="12"/>
                    <a:pt x="26" y="12"/>
                  </a:cubicBezTo>
                  <a:close/>
                </a:path>
              </a:pathLst>
            </a:custGeom>
            <a:grpFill/>
            <a:ln w="12700">
              <a:noFill/>
              <a:round/>
              <a:headEnd/>
              <a:tailEnd/>
            </a:ln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defTabSz="915483"/>
              <a:endParaRPr lang="en-US" sz="1900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36" name="Freeform 147"/>
            <p:cNvSpPr>
              <a:spLocks/>
            </p:cNvSpPr>
            <p:nvPr/>
          </p:nvSpPr>
          <p:spPr bwMode="auto">
            <a:xfrm>
              <a:off x="6440488" y="6000750"/>
              <a:ext cx="93663" cy="34925"/>
            </a:xfrm>
            <a:custGeom>
              <a:avLst/>
              <a:gdLst>
                <a:gd name="T0" fmla="*/ 26 w 32"/>
                <a:gd name="T1" fmla="*/ 12 h 12"/>
                <a:gd name="T2" fmla="*/ 6 w 32"/>
                <a:gd name="T3" fmla="*/ 12 h 12"/>
                <a:gd name="T4" fmla="*/ 0 w 32"/>
                <a:gd name="T5" fmla="*/ 6 h 12"/>
                <a:gd name="T6" fmla="*/ 6 w 32"/>
                <a:gd name="T7" fmla="*/ 0 h 12"/>
                <a:gd name="T8" fmla="*/ 26 w 32"/>
                <a:gd name="T9" fmla="*/ 0 h 12"/>
                <a:gd name="T10" fmla="*/ 32 w 32"/>
                <a:gd name="T11" fmla="*/ 6 h 12"/>
                <a:gd name="T12" fmla="*/ 26 w 32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12">
                  <a:moveTo>
                    <a:pt x="26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2" y="12"/>
                    <a:pt x="0" y="9"/>
                    <a:pt x="0" y="6"/>
                  </a:cubicBezTo>
                  <a:cubicBezTo>
                    <a:pt x="0" y="2"/>
                    <a:pt x="2" y="0"/>
                    <a:pt x="6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9" y="0"/>
                    <a:pt x="32" y="2"/>
                    <a:pt x="32" y="6"/>
                  </a:cubicBezTo>
                  <a:cubicBezTo>
                    <a:pt x="32" y="9"/>
                    <a:pt x="29" y="12"/>
                    <a:pt x="26" y="12"/>
                  </a:cubicBezTo>
                  <a:close/>
                </a:path>
              </a:pathLst>
            </a:custGeom>
            <a:grpFill/>
            <a:ln w="12700">
              <a:noFill/>
              <a:round/>
              <a:headEnd/>
              <a:tailEnd/>
            </a:ln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defTabSz="915483"/>
              <a:endParaRPr lang="en-US" sz="1900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37" name="Freeform 148"/>
            <p:cNvSpPr>
              <a:spLocks/>
            </p:cNvSpPr>
            <p:nvPr/>
          </p:nvSpPr>
          <p:spPr bwMode="auto">
            <a:xfrm>
              <a:off x="6440488" y="6122988"/>
              <a:ext cx="93663" cy="34925"/>
            </a:xfrm>
            <a:custGeom>
              <a:avLst/>
              <a:gdLst>
                <a:gd name="T0" fmla="*/ 26 w 32"/>
                <a:gd name="T1" fmla="*/ 12 h 12"/>
                <a:gd name="T2" fmla="*/ 6 w 32"/>
                <a:gd name="T3" fmla="*/ 12 h 12"/>
                <a:gd name="T4" fmla="*/ 0 w 32"/>
                <a:gd name="T5" fmla="*/ 6 h 12"/>
                <a:gd name="T6" fmla="*/ 6 w 32"/>
                <a:gd name="T7" fmla="*/ 0 h 12"/>
                <a:gd name="T8" fmla="*/ 26 w 32"/>
                <a:gd name="T9" fmla="*/ 0 h 12"/>
                <a:gd name="T10" fmla="*/ 32 w 32"/>
                <a:gd name="T11" fmla="*/ 6 h 12"/>
                <a:gd name="T12" fmla="*/ 26 w 32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12">
                  <a:moveTo>
                    <a:pt x="26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2" y="12"/>
                    <a:pt x="0" y="10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9" y="0"/>
                    <a:pt x="32" y="3"/>
                    <a:pt x="32" y="6"/>
                  </a:cubicBezTo>
                  <a:cubicBezTo>
                    <a:pt x="32" y="10"/>
                    <a:pt x="29" y="12"/>
                    <a:pt x="26" y="12"/>
                  </a:cubicBezTo>
                  <a:close/>
                </a:path>
              </a:pathLst>
            </a:custGeom>
            <a:grpFill/>
            <a:ln w="12700">
              <a:noFill/>
              <a:round/>
              <a:headEnd/>
              <a:tailEnd/>
            </a:ln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defTabSz="915483"/>
              <a:endParaRPr lang="en-US" sz="1900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38" name="Freeform 149"/>
            <p:cNvSpPr>
              <a:spLocks noEditPoints="1"/>
            </p:cNvSpPr>
            <p:nvPr/>
          </p:nvSpPr>
          <p:spPr bwMode="auto">
            <a:xfrm>
              <a:off x="6927851" y="6091238"/>
              <a:ext cx="100013" cy="98425"/>
            </a:xfrm>
            <a:custGeom>
              <a:avLst/>
              <a:gdLst>
                <a:gd name="T0" fmla="*/ 17 w 34"/>
                <a:gd name="T1" fmla="*/ 34 h 34"/>
                <a:gd name="T2" fmla="*/ 0 w 34"/>
                <a:gd name="T3" fmla="*/ 17 h 34"/>
                <a:gd name="T4" fmla="*/ 17 w 34"/>
                <a:gd name="T5" fmla="*/ 0 h 34"/>
                <a:gd name="T6" fmla="*/ 34 w 34"/>
                <a:gd name="T7" fmla="*/ 17 h 34"/>
                <a:gd name="T8" fmla="*/ 17 w 34"/>
                <a:gd name="T9" fmla="*/ 34 h 34"/>
                <a:gd name="T10" fmla="*/ 17 w 34"/>
                <a:gd name="T11" fmla="*/ 12 h 34"/>
                <a:gd name="T12" fmla="*/ 12 w 34"/>
                <a:gd name="T13" fmla="*/ 17 h 34"/>
                <a:gd name="T14" fmla="*/ 17 w 34"/>
                <a:gd name="T15" fmla="*/ 22 h 34"/>
                <a:gd name="T16" fmla="*/ 22 w 34"/>
                <a:gd name="T17" fmla="*/ 17 h 34"/>
                <a:gd name="T18" fmla="*/ 17 w 34"/>
                <a:gd name="T19" fmla="*/ 12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" h="34">
                  <a:moveTo>
                    <a:pt x="17" y="34"/>
                  </a:moveTo>
                  <a:cubicBezTo>
                    <a:pt x="8" y="34"/>
                    <a:pt x="0" y="27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4" y="8"/>
                    <a:pt x="34" y="17"/>
                  </a:cubicBezTo>
                  <a:cubicBezTo>
                    <a:pt x="34" y="27"/>
                    <a:pt x="26" y="34"/>
                    <a:pt x="17" y="34"/>
                  </a:cubicBezTo>
                  <a:close/>
                  <a:moveTo>
                    <a:pt x="17" y="12"/>
                  </a:moveTo>
                  <a:cubicBezTo>
                    <a:pt x="14" y="12"/>
                    <a:pt x="12" y="15"/>
                    <a:pt x="12" y="17"/>
                  </a:cubicBezTo>
                  <a:cubicBezTo>
                    <a:pt x="12" y="20"/>
                    <a:pt x="14" y="22"/>
                    <a:pt x="17" y="22"/>
                  </a:cubicBezTo>
                  <a:cubicBezTo>
                    <a:pt x="19" y="22"/>
                    <a:pt x="22" y="20"/>
                    <a:pt x="22" y="17"/>
                  </a:cubicBezTo>
                  <a:cubicBezTo>
                    <a:pt x="22" y="15"/>
                    <a:pt x="19" y="12"/>
                    <a:pt x="17" y="12"/>
                  </a:cubicBezTo>
                  <a:close/>
                </a:path>
              </a:pathLst>
            </a:custGeom>
            <a:grpFill/>
            <a:ln w="12700">
              <a:noFill/>
              <a:round/>
              <a:headEnd/>
              <a:tailEnd/>
            </a:ln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defTabSz="915483"/>
              <a:endParaRPr lang="en-US" sz="1900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39" name="Freeform 150"/>
            <p:cNvSpPr>
              <a:spLocks noEditPoints="1"/>
            </p:cNvSpPr>
            <p:nvPr/>
          </p:nvSpPr>
          <p:spPr bwMode="auto">
            <a:xfrm>
              <a:off x="6927851" y="5967413"/>
              <a:ext cx="100013" cy="96838"/>
            </a:xfrm>
            <a:custGeom>
              <a:avLst/>
              <a:gdLst>
                <a:gd name="T0" fmla="*/ 17 w 34"/>
                <a:gd name="T1" fmla="*/ 33 h 33"/>
                <a:gd name="T2" fmla="*/ 0 w 34"/>
                <a:gd name="T3" fmla="*/ 16 h 33"/>
                <a:gd name="T4" fmla="*/ 17 w 34"/>
                <a:gd name="T5" fmla="*/ 0 h 33"/>
                <a:gd name="T6" fmla="*/ 34 w 34"/>
                <a:gd name="T7" fmla="*/ 16 h 33"/>
                <a:gd name="T8" fmla="*/ 17 w 34"/>
                <a:gd name="T9" fmla="*/ 33 h 33"/>
                <a:gd name="T10" fmla="*/ 17 w 34"/>
                <a:gd name="T11" fmla="*/ 12 h 33"/>
                <a:gd name="T12" fmla="*/ 12 w 34"/>
                <a:gd name="T13" fmla="*/ 16 h 33"/>
                <a:gd name="T14" fmla="*/ 17 w 34"/>
                <a:gd name="T15" fmla="*/ 21 h 33"/>
                <a:gd name="T16" fmla="*/ 22 w 34"/>
                <a:gd name="T17" fmla="*/ 16 h 33"/>
                <a:gd name="T18" fmla="*/ 17 w 34"/>
                <a:gd name="T19" fmla="*/ 12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" h="33">
                  <a:moveTo>
                    <a:pt x="17" y="33"/>
                  </a:moveTo>
                  <a:cubicBezTo>
                    <a:pt x="8" y="33"/>
                    <a:pt x="0" y="26"/>
                    <a:pt x="0" y="16"/>
                  </a:cubicBezTo>
                  <a:cubicBezTo>
                    <a:pt x="0" y="7"/>
                    <a:pt x="8" y="0"/>
                    <a:pt x="17" y="0"/>
                  </a:cubicBezTo>
                  <a:cubicBezTo>
                    <a:pt x="26" y="0"/>
                    <a:pt x="34" y="7"/>
                    <a:pt x="34" y="16"/>
                  </a:cubicBezTo>
                  <a:cubicBezTo>
                    <a:pt x="34" y="26"/>
                    <a:pt x="26" y="33"/>
                    <a:pt x="17" y="33"/>
                  </a:cubicBezTo>
                  <a:close/>
                  <a:moveTo>
                    <a:pt x="17" y="12"/>
                  </a:moveTo>
                  <a:cubicBezTo>
                    <a:pt x="14" y="12"/>
                    <a:pt x="12" y="14"/>
                    <a:pt x="12" y="16"/>
                  </a:cubicBezTo>
                  <a:cubicBezTo>
                    <a:pt x="12" y="19"/>
                    <a:pt x="14" y="21"/>
                    <a:pt x="17" y="21"/>
                  </a:cubicBezTo>
                  <a:cubicBezTo>
                    <a:pt x="19" y="21"/>
                    <a:pt x="22" y="19"/>
                    <a:pt x="22" y="16"/>
                  </a:cubicBezTo>
                  <a:cubicBezTo>
                    <a:pt x="22" y="14"/>
                    <a:pt x="19" y="12"/>
                    <a:pt x="17" y="12"/>
                  </a:cubicBezTo>
                  <a:close/>
                </a:path>
              </a:pathLst>
            </a:custGeom>
            <a:grpFill/>
            <a:ln w="12700">
              <a:noFill/>
              <a:round/>
              <a:headEnd/>
              <a:tailEnd/>
            </a:ln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defTabSz="915483"/>
              <a:endParaRPr lang="en-US" sz="1900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40" name="Freeform 151"/>
            <p:cNvSpPr>
              <a:spLocks noEditPoints="1"/>
            </p:cNvSpPr>
            <p:nvPr/>
          </p:nvSpPr>
          <p:spPr bwMode="auto">
            <a:xfrm>
              <a:off x="6927851" y="5842000"/>
              <a:ext cx="100013" cy="96838"/>
            </a:xfrm>
            <a:custGeom>
              <a:avLst/>
              <a:gdLst>
                <a:gd name="T0" fmla="*/ 17 w 34"/>
                <a:gd name="T1" fmla="*/ 33 h 33"/>
                <a:gd name="T2" fmla="*/ 0 w 34"/>
                <a:gd name="T3" fmla="*/ 16 h 33"/>
                <a:gd name="T4" fmla="*/ 17 w 34"/>
                <a:gd name="T5" fmla="*/ 0 h 33"/>
                <a:gd name="T6" fmla="*/ 34 w 34"/>
                <a:gd name="T7" fmla="*/ 16 h 33"/>
                <a:gd name="T8" fmla="*/ 17 w 34"/>
                <a:gd name="T9" fmla="*/ 33 h 33"/>
                <a:gd name="T10" fmla="*/ 17 w 34"/>
                <a:gd name="T11" fmla="*/ 12 h 33"/>
                <a:gd name="T12" fmla="*/ 12 w 34"/>
                <a:gd name="T13" fmla="*/ 16 h 33"/>
                <a:gd name="T14" fmla="*/ 17 w 34"/>
                <a:gd name="T15" fmla="*/ 21 h 33"/>
                <a:gd name="T16" fmla="*/ 22 w 34"/>
                <a:gd name="T17" fmla="*/ 16 h 33"/>
                <a:gd name="T18" fmla="*/ 17 w 34"/>
                <a:gd name="T19" fmla="*/ 12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" h="33">
                  <a:moveTo>
                    <a:pt x="17" y="33"/>
                  </a:moveTo>
                  <a:cubicBezTo>
                    <a:pt x="8" y="33"/>
                    <a:pt x="0" y="26"/>
                    <a:pt x="0" y="16"/>
                  </a:cubicBezTo>
                  <a:cubicBezTo>
                    <a:pt x="0" y="7"/>
                    <a:pt x="8" y="0"/>
                    <a:pt x="17" y="0"/>
                  </a:cubicBezTo>
                  <a:cubicBezTo>
                    <a:pt x="26" y="0"/>
                    <a:pt x="34" y="7"/>
                    <a:pt x="34" y="16"/>
                  </a:cubicBezTo>
                  <a:cubicBezTo>
                    <a:pt x="34" y="26"/>
                    <a:pt x="26" y="33"/>
                    <a:pt x="17" y="33"/>
                  </a:cubicBezTo>
                  <a:close/>
                  <a:moveTo>
                    <a:pt x="17" y="12"/>
                  </a:moveTo>
                  <a:cubicBezTo>
                    <a:pt x="14" y="12"/>
                    <a:pt x="12" y="14"/>
                    <a:pt x="12" y="16"/>
                  </a:cubicBezTo>
                  <a:cubicBezTo>
                    <a:pt x="12" y="19"/>
                    <a:pt x="14" y="21"/>
                    <a:pt x="17" y="21"/>
                  </a:cubicBezTo>
                  <a:cubicBezTo>
                    <a:pt x="19" y="21"/>
                    <a:pt x="22" y="19"/>
                    <a:pt x="22" y="16"/>
                  </a:cubicBezTo>
                  <a:cubicBezTo>
                    <a:pt x="22" y="14"/>
                    <a:pt x="19" y="12"/>
                    <a:pt x="17" y="12"/>
                  </a:cubicBezTo>
                  <a:close/>
                </a:path>
              </a:pathLst>
            </a:custGeom>
            <a:grpFill/>
            <a:ln w="12700">
              <a:noFill/>
              <a:round/>
              <a:headEnd/>
              <a:tailEnd/>
            </a:ln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defTabSz="915483"/>
              <a:endParaRPr lang="en-US" sz="1900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41" name="Freeform 152"/>
            <p:cNvSpPr>
              <a:spLocks/>
            </p:cNvSpPr>
            <p:nvPr/>
          </p:nvSpPr>
          <p:spPr bwMode="auto">
            <a:xfrm>
              <a:off x="6870701" y="6122988"/>
              <a:ext cx="92075" cy="34925"/>
            </a:xfrm>
            <a:custGeom>
              <a:avLst/>
              <a:gdLst>
                <a:gd name="T0" fmla="*/ 26 w 32"/>
                <a:gd name="T1" fmla="*/ 12 h 12"/>
                <a:gd name="T2" fmla="*/ 6 w 32"/>
                <a:gd name="T3" fmla="*/ 12 h 12"/>
                <a:gd name="T4" fmla="*/ 0 w 32"/>
                <a:gd name="T5" fmla="*/ 6 h 12"/>
                <a:gd name="T6" fmla="*/ 6 w 32"/>
                <a:gd name="T7" fmla="*/ 0 h 12"/>
                <a:gd name="T8" fmla="*/ 26 w 32"/>
                <a:gd name="T9" fmla="*/ 0 h 12"/>
                <a:gd name="T10" fmla="*/ 32 w 32"/>
                <a:gd name="T11" fmla="*/ 6 h 12"/>
                <a:gd name="T12" fmla="*/ 26 w 32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12">
                  <a:moveTo>
                    <a:pt x="26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3" y="12"/>
                    <a:pt x="0" y="10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9" y="0"/>
                    <a:pt x="32" y="3"/>
                    <a:pt x="32" y="6"/>
                  </a:cubicBezTo>
                  <a:cubicBezTo>
                    <a:pt x="32" y="10"/>
                    <a:pt x="29" y="12"/>
                    <a:pt x="26" y="12"/>
                  </a:cubicBezTo>
                  <a:close/>
                </a:path>
              </a:pathLst>
            </a:custGeom>
            <a:grpFill/>
            <a:ln w="12700">
              <a:noFill/>
              <a:round/>
              <a:headEnd/>
              <a:tailEnd/>
            </a:ln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defTabSz="915483"/>
              <a:endParaRPr lang="en-US" sz="1900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42" name="Freeform 153"/>
            <p:cNvSpPr>
              <a:spLocks/>
            </p:cNvSpPr>
            <p:nvPr/>
          </p:nvSpPr>
          <p:spPr bwMode="auto">
            <a:xfrm>
              <a:off x="6870701" y="5997575"/>
              <a:ext cx="92075" cy="34925"/>
            </a:xfrm>
            <a:custGeom>
              <a:avLst/>
              <a:gdLst>
                <a:gd name="T0" fmla="*/ 26 w 32"/>
                <a:gd name="T1" fmla="*/ 12 h 12"/>
                <a:gd name="T2" fmla="*/ 6 w 32"/>
                <a:gd name="T3" fmla="*/ 12 h 12"/>
                <a:gd name="T4" fmla="*/ 0 w 32"/>
                <a:gd name="T5" fmla="*/ 6 h 12"/>
                <a:gd name="T6" fmla="*/ 6 w 32"/>
                <a:gd name="T7" fmla="*/ 0 h 12"/>
                <a:gd name="T8" fmla="*/ 26 w 32"/>
                <a:gd name="T9" fmla="*/ 0 h 12"/>
                <a:gd name="T10" fmla="*/ 32 w 32"/>
                <a:gd name="T11" fmla="*/ 6 h 12"/>
                <a:gd name="T12" fmla="*/ 26 w 32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12">
                  <a:moveTo>
                    <a:pt x="26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3" y="12"/>
                    <a:pt x="0" y="9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9" y="0"/>
                    <a:pt x="32" y="3"/>
                    <a:pt x="32" y="6"/>
                  </a:cubicBezTo>
                  <a:cubicBezTo>
                    <a:pt x="32" y="9"/>
                    <a:pt x="29" y="12"/>
                    <a:pt x="26" y="12"/>
                  </a:cubicBezTo>
                  <a:close/>
                </a:path>
              </a:pathLst>
            </a:custGeom>
            <a:grpFill/>
            <a:ln w="12700">
              <a:noFill/>
              <a:round/>
              <a:headEnd/>
              <a:tailEnd/>
            </a:ln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defTabSz="915483"/>
              <a:endParaRPr lang="en-US" sz="1900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43" name="Freeform 154"/>
            <p:cNvSpPr>
              <a:spLocks/>
            </p:cNvSpPr>
            <p:nvPr/>
          </p:nvSpPr>
          <p:spPr bwMode="auto">
            <a:xfrm>
              <a:off x="6870701" y="5872163"/>
              <a:ext cx="92075" cy="34925"/>
            </a:xfrm>
            <a:custGeom>
              <a:avLst/>
              <a:gdLst>
                <a:gd name="T0" fmla="*/ 26 w 32"/>
                <a:gd name="T1" fmla="*/ 12 h 12"/>
                <a:gd name="T2" fmla="*/ 6 w 32"/>
                <a:gd name="T3" fmla="*/ 12 h 12"/>
                <a:gd name="T4" fmla="*/ 0 w 32"/>
                <a:gd name="T5" fmla="*/ 6 h 12"/>
                <a:gd name="T6" fmla="*/ 6 w 32"/>
                <a:gd name="T7" fmla="*/ 0 h 12"/>
                <a:gd name="T8" fmla="*/ 26 w 32"/>
                <a:gd name="T9" fmla="*/ 0 h 12"/>
                <a:gd name="T10" fmla="*/ 32 w 32"/>
                <a:gd name="T11" fmla="*/ 6 h 12"/>
                <a:gd name="T12" fmla="*/ 26 w 32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12">
                  <a:moveTo>
                    <a:pt x="26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3" y="12"/>
                    <a:pt x="0" y="10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9" y="0"/>
                    <a:pt x="32" y="3"/>
                    <a:pt x="32" y="6"/>
                  </a:cubicBezTo>
                  <a:cubicBezTo>
                    <a:pt x="32" y="10"/>
                    <a:pt x="29" y="12"/>
                    <a:pt x="26" y="12"/>
                  </a:cubicBezTo>
                  <a:close/>
                </a:path>
              </a:pathLst>
            </a:custGeom>
            <a:grpFill/>
            <a:ln w="12700">
              <a:noFill/>
              <a:round/>
              <a:headEnd/>
              <a:tailEnd/>
            </a:ln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defTabSz="915483"/>
              <a:endParaRPr lang="en-US" sz="1900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44" name="Freeform 155"/>
            <p:cNvSpPr>
              <a:spLocks/>
            </p:cNvSpPr>
            <p:nvPr/>
          </p:nvSpPr>
          <p:spPr bwMode="auto">
            <a:xfrm>
              <a:off x="6503988" y="6053138"/>
              <a:ext cx="158750" cy="153988"/>
            </a:xfrm>
            <a:custGeom>
              <a:avLst/>
              <a:gdLst>
                <a:gd name="T0" fmla="*/ 7 w 54"/>
                <a:gd name="T1" fmla="*/ 53 h 53"/>
                <a:gd name="T2" fmla="*/ 3 w 54"/>
                <a:gd name="T3" fmla="*/ 52 h 53"/>
                <a:gd name="T4" fmla="*/ 3 w 54"/>
                <a:gd name="T5" fmla="*/ 43 h 53"/>
                <a:gd name="T6" fmla="*/ 44 w 54"/>
                <a:gd name="T7" fmla="*/ 2 h 53"/>
                <a:gd name="T8" fmla="*/ 52 w 54"/>
                <a:gd name="T9" fmla="*/ 2 h 53"/>
                <a:gd name="T10" fmla="*/ 52 w 54"/>
                <a:gd name="T11" fmla="*/ 11 h 53"/>
                <a:gd name="T12" fmla="*/ 11 w 54"/>
                <a:gd name="T13" fmla="*/ 52 h 53"/>
                <a:gd name="T14" fmla="*/ 7 w 54"/>
                <a:gd name="T15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4" h="53">
                  <a:moveTo>
                    <a:pt x="7" y="53"/>
                  </a:moveTo>
                  <a:cubicBezTo>
                    <a:pt x="6" y="53"/>
                    <a:pt x="4" y="53"/>
                    <a:pt x="3" y="52"/>
                  </a:cubicBezTo>
                  <a:cubicBezTo>
                    <a:pt x="0" y="49"/>
                    <a:pt x="0" y="46"/>
                    <a:pt x="3" y="43"/>
                  </a:cubicBezTo>
                  <a:cubicBezTo>
                    <a:pt x="44" y="2"/>
                    <a:pt x="44" y="2"/>
                    <a:pt x="44" y="2"/>
                  </a:cubicBezTo>
                  <a:cubicBezTo>
                    <a:pt x="46" y="0"/>
                    <a:pt x="50" y="0"/>
                    <a:pt x="52" y="2"/>
                  </a:cubicBezTo>
                  <a:cubicBezTo>
                    <a:pt x="54" y="5"/>
                    <a:pt x="54" y="9"/>
                    <a:pt x="52" y="11"/>
                  </a:cubicBezTo>
                  <a:cubicBezTo>
                    <a:pt x="11" y="52"/>
                    <a:pt x="11" y="52"/>
                    <a:pt x="11" y="52"/>
                  </a:cubicBezTo>
                  <a:cubicBezTo>
                    <a:pt x="10" y="53"/>
                    <a:pt x="9" y="53"/>
                    <a:pt x="7" y="53"/>
                  </a:cubicBezTo>
                  <a:close/>
                </a:path>
              </a:pathLst>
            </a:custGeom>
            <a:grpFill/>
            <a:ln w="12700">
              <a:noFill/>
              <a:round/>
              <a:headEnd/>
              <a:tailEnd/>
            </a:ln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defTabSz="915483"/>
              <a:endParaRPr lang="en-US" sz="1900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45" name="Freeform 156"/>
            <p:cNvSpPr>
              <a:spLocks noEditPoints="1"/>
            </p:cNvSpPr>
            <p:nvPr/>
          </p:nvSpPr>
          <p:spPr bwMode="auto">
            <a:xfrm>
              <a:off x="6618288" y="5935663"/>
              <a:ext cx="166688" cy="163513"/>
            </a:xfrm>
            <a:custGeom>
              <a:avLst/>
              <a:gdLst>
                <a:gd name="T0" fmla="*/ 40 w 57"/>
                <a:gd name="T1" fmla="*/ 56 h 56"/>
                <a:gd name="T2" fmla="*/ 16 w 57"/>
                <a:gd name="T3" fmla="*/ 56 h 56"/>
                <a:gd name="T4" fmla="*/ 0 w 57"/>
                <a:gd name="T5" fmla="*/ 39 h 56"/>
                <a:gd name="T6" fmla="*/ 0 w 57"/>
                <a:gd name="T7" fmla="*/ 16 h 56"/>
                <a:gd name="T8" fmla="*/ 16 w 57"/>
                <a:gd name="T9" fmla="*/ 0 h 56"/>
                <a:gd name="T10" fmla="*/ 40 w 57"/>
                <a:gd name="T11" fmla="*/ 0 h 56"/>
                <a:gd name="T12" fmla="*/ 57 w 57"/>
                <a:gd name="T13" fmla="*/ 16 h 56"/>
                <a:gd name="T14" fmla="*/ 57 w 57"/>
                <a:gd name="T15" fmla="*/ 39 h 56"/>
                <a:gd name="T16" fmla="*/ 40 w 57"/>
                <a:gd name="T17" fmla="*/ 56 h 56"/>
                <a:gd name="T18" fmla="*/ 16 w 57"/>
                <a:gd name="T19" fmla="*/ 12 h 56"/>
                <a:gd name="T20" fmla="*/ 12 w 57"/>
                <a:gd name="T21" fmla="*/ 16 h 56"/>
                <a:gd name="T22" fmla="*/ 12 w 57"/>
                <a:gd name="T23" fmla="*/ 39 h 56"/>
                <a:gd name="T24" fmla="*/ 16 w 57"/>
                <a:gd name="T25" fmla="*/ 44 h 56"/>
                <a:gd name="T26" fmla="*/ 40 w 57"/>
                <a:gd name="T27" fmla="*/ 44 h 56"/>
                <a:gd name="T28" fmla="*/ 45 w 57"/>
                <a:gd name="T29" fmla="*/ 39 h 56"/>
                <a:gd name="T30" fmla="*/ 45 w 57"/>
                <a:gd name="T31" fmla="*/ 16 h 56"/>
                <a:gd name="T32" fmla="*/ 40 w 57"/>
                <a:gd name="T33" fmla="*/ 12 h 56"/>
                <a:gd name="T34" fmla="*/ 16 w 57"/>
                <a:gd name="T35" fmla="*/ 12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7" h="56">
                  <a:moveTo>
                    <a:pt x="40" y="56"/>
                  </a:moveTo>
                  <a:cubicBezTo>
                    <a:pt x="16" y="56"/>
                    <a:pt x="16" y="56"/>
                    <a:pt x="16" y="56"/>
                  </a:cubicBezTo>
                  <a:cubicBezTo>
                    <a:pt x="7" y="56"/>
                    <a:pt x="0" y="48"/>
                    <a:pt x="0" y="39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7"/>
                    <a:pt x="7" y="0"/>
                    <a:pt x="16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49" y="0"/>
                    <a:pt x="57" y="7"/>
                    <a:pt x="57" y="16"/>
                  </a:cubicBezTo>
                  <a:cubicBezTo>
                    <a:pt x="57" y="39"/>
                    <a:pt x="57" y="39"/>
                    <a:pt x="57" y="39"/>
                  </a:cubicBezTo>
                  <a:cubicBezTo>
                    <a:pt x="57" y="48"/>
                    <a:pt x="49" y="56"/>
                    <a:pt x="40" y="56"/>
                  </a:cubicBezTo>
                  <a:close/>
                  <a:moveTo>
                    <a:pt x="16" y="12"/>
                  </a:moveTo>
                  <a:cubicBezTo>
                    <a:pt x="14" y="12"/>
                    <a:pt x="12" y="14"/>
                    <a:pt x="12" y="16"/>
                  </a:cubicBezTo>
                  <a:cubicBezTo>
                    <a:pt x="12" y="39"/>
                    <a:pt x="12" y="39"/>
                    <a:pt x="12" y="39"/>
                  </a:cubicBezTo>
                  <a:cubicBezTo>
                    <a:pt x="12" y="42"/>
                    <a:pt x="14" y="44"/>
                    <a:pt x="16" y="44"/>
                  </a:cubicBezTo>
                  <a:cubicBezTo>
                    <a:pt x="40" y="44"/>
                    <a:pt x="40" y="44"/>
                    <a:pt x="40" y="44"/>
                  </a:cubicBezTo>
                  <a:cubicBezTo>
                    <a:pt x="43" y="44"/>
                    <a:pt x="45" y="42"/>
                    <a:pt x="45" y="39"/>
                  </a:cubicBezTo>
                  <a:cubicBezTo>
                    <a:pt x="45" y="16"/>
                    <a:pt x="45" y="16"/>
                    <a:pt x="45" y="16"/>
                  </a:cubicBezTo>
                  <a:cubicBezTo>
                    <a:pt x="45" y="14"/>
                    <a:pt x="43" y="12"/>
                    <a:pt x="40" y="12"/>
                  </a:cubicBezTo>
                  <a:lnTo>
                    <a:pt x="16" y="12"/>
                  </a:lnTo>
                  <a:close/>
                </a:path>
              </a:pathLst>
            </a:custGeom>
            <a:grpFill/>
            <a:ln w="12700">
              <a:noFill/>
              <a:round/>
              <a:headEnd/>
              <a:tailEnd/>
            </a:ln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defTabSz="915483"/>
              <a:endParaRPr lang="en-US" sz="1900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</p:grpSp>
      <p:sp>
        <p:nvSpPr>
          <p:cNvPr id="62" name="TextBox 61"/>
          <p:cNvSpPr txBox="1"/>
          <p:nvPr/>
        </p:nvSpPr>
        <p:spPr>
          <a:xfrm>
            <a:off x="558776" y="1810580"/>
            <a:ext cx="1464116" cy="821469"/>
          </a:xfrm>
          <a:prstGeom prst="rect">
            <a:avLst/>
          </a:prstGeom>
          <a:noFill/>
        </p:spPr>
        <p:txBody>
          <a:bodyPr wrap="square" lIns="82003" tIns="41002" rIns="82003" bIns="41002" rtlCol="0">
            <a:spAutoFit/>
          </a:bodyPr>
          <a:lstStyle/>
          <a:p>
            <a:pPr algn="ctr"/>
            <a:r>
              <a:rPr lang="ru-RU" sz="1200" dirty="0">
                <a:latin typeface="PT Sans" panose="020B0503020203020204" pitchFamily="34" charset="-52"/>
              </a:rPr>
              <a:t>Высоко-</a:t>
            </a:r>
            <a:br>
              <a:rPr lang="ru-RU" sz="1200" dirty="0">
                <a:latin typeface="PT Sans" panose="020B0503020203020204" pitchFamily="34" charset="-52"/>
              </a:rPr>
            </a:br>
            <a:r>
              <a:rPr lang="ru-RU" sz="1200" dirty="0">
                <a:latin typeface="PT Sans" panose="020B0503020203020204" pitchFamily="34" charset="-52"/>
              </a:rPr>
              <a:t>технологичное и инновационное оборудование</a:t>
            </a:r>
          </a:p>
        </p:txBody>
      </p:sp>
      <p:grpSp>
        <p:nvGrpSpPr>
          <p:cNvPr id="84" name="Group 1064"/>
          <p:cNvGrpSpPr/>
          <p:nvPr/>
        </p:nvGrpSpPr>
        <p:grpSpPr>
          <a:xfrm>
            <a:off x="4505578" y="1392968"/>
            <a:ext cx="387224" cy="428632"/>
            <a:chOff x="9929813" y="3343275"/>
            <a:chExt cx="400050" cy="962025"/>
          </a:xfrm>
          <a:solidFill>
            <a:srgbClr val="562212"/>
          </a:solidFill>
        </p:grpSpPr>
        <p:sp>
          <p:nvSpPr>
            <p:cNvPr id="85" name="Freeform 1250"/>
            <p:cNvSpPr>
              <a:spLocks/>
            </p:cNvSpPr>
            <p:nvPr/>
          </p:nvSpPr>
          <p:spPr bwMode="auto">
            <a:xfrm>
              <a:off x="10013950" y="4273550"/>
              <a:ext cx="234950" cy="31750"/>
            </a:xfrm>
            <a:custGeom>
              <a:avLst/>
              <a:gdLst>
                <a:gd name="T0" fmla="*/ 68 w 73"/>
                <a:gd name="T1" fmla="*/ 10 h 10"/>
                <a:gd name="T2" fmla="*/ 5 w 73"/>
                <a:gd name="T3" fmla="*/ 10 h 10"/>
                <a:gd name="T4" fmla="*/ 0 w 73"/>
                <a:gd name="T5" fmla="*/ 5 h 10"/>
                <a:gd name="T6" fmla="*/ 5 w 73"/>
                <a:gd name="T7" fmla="*/ 0 h 10"/>
                <a:gd name="T8" fmla="*/ 68 w 73"/>
                <a:gd name="T9" fmla="*/ 0 h 10"/>
                <a:gd name="T10" fmla="*/ 73 w 73"/>
                <a:gd name="T11" fmla="*/ 5 h 10"/>
                <a:gd name="T12" fmla="*/ 68 w 73"/>
                <a:gd name="T1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3" h="10">
                  <a:moveTo>
                    <a:pt x="68" y="10"/>
                  </a:moveTo>
                  <a:cubicBezTo>
                    <a:pt x="5" y="10"/>
                    <a:pt x="5" y="10"/>
                    <a:pt x="5" y="10"/>
                  </a:cubicBezTo>
                  <a:cubicBezTo>
                    <a:pt x="2" y="10"/>
                    <a:pt x="0" y="8"/>
                    <a:pt x="0" y="5"/>
                  </a:cubicBezTo>
                  <a:cubicBezTo>
                    <a:pt x="0" y="3"/>
                    <a:pt x="2" y="0"/>
                    <a:pt x="5" y="0"/>
                  </a:cubicBezTo>
                  <a:cubicBezTo>
                    <a:pt x="68" y="0"/>
                    <a:pt x="68" y="0"/>
                    <a:pt x="68" y="0"/>
                  </a:cubicBezTo>
                  <a:cubicBezTo>
                    <a:pt x="70" y="0"/>
                    <a:pt x="73" y="3"/>
                    <a:pt x="73" y="5"/>
                  </a:cubicBezTo>
                  <a:cubicBezTo>
                    <a:pt x="73" y="8"/>
                    <a:pt x="70" y="10"/>
                    <a:pt x="68" y="1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defTabSz="915483"/>
              <a:endParaRPr lang="en-US" sz="1900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86" name="Freeform 1251"/>
            <p:cNvSpPr>
              <a:spLocks/>
            </p:cNvSpPr>
            <p:nvPr/>
          </p:nvSpPr>
          <p:spPr bwMode="auto">
            <a:xfrm>
              <a:off x="10117138" y="4073525"/>
              <a:ext cx="31750" cy="196850"/>
            </a:xfrm>
            <a:custGeom>
              <a:avLst/>
              <a:gdLst>
                <a:gd name="T0" fmla="*/ 5 w 10"/>
                <a:gd name="T1" fmla="*/ 61 h 61"/>
                <a:gd name="T2" fmla="*/ 0 w 10"/>
                <a:gd name="T3" fmla="*/ 56 h 61"/>
                <a:gd name="T4" fmla="*/ 0 w 10"/>
                <a:gd name="T5" fmla="*/ 5 h 61"/>
                <a:gd name="T6" fmla="*/ 5 w 10"/>
                <a:gd name="T7" fmla="*/ 0 h 61"/>
                <a:gd name="T8" fmla="*/ 10 w 10"/>
                <a:gd name="T9" fmla="*/ 5 h 61"/>
                <a:gd name="T10" fmla="*/ 10 w 10"/>
                <a:gd name="T11" fmla="*/ 56 h 61"/>
                <a:gd name="T12" fmla="*/ 5 w 10"/>
                <a:gd name="T13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61">
                  <a:moveTo>
                    <a:pt x="5" y="61"/>
                  </a:moveTo>
                  <a:cubicBezTo>
                    <a:pt x="2" y="61"/>
                    <a:pt x="0" y="59"/>
                    <a:pt x="0" y="5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8" y="0"/>
                    <a:pt x="10" y="2"/>
                    <a:pt x="10" y="5"/>
                  </a:cubicBezTo>
                  <a:cubicBezTo>
                    <a:pt x="10" y="56"/>
                    <a:pt x="10" y="56"/>
                    <a:pt x="10" y="56"/>
                  </a:cubicBezTo>
                  <a:cubicBezTo>
                    <a:pt x="10" y="59"/>
                    <a:pt x="8" y="61"/>
                    <a:pt x="5" y="6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defTabSz="915483"/>
              <a:endParaRPr lang="en-US" sz="1900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87" name="Freeform 1252"/>
            <p:cNvSpPr>
              <a:spLocks noEditPoints="1"/>
            </p:cNvSpPr>
            <p:nvPr/>
          </p:nvSpPr>
          <p:spPr bwMode="auto">
            <a:xfrm>
              <a:off x="9929813" y="3860800"/>
              <a:ext cx="200025" cy="203200"/>
            </a:xfrm>
            <a:custGeom>
              <a:avLst/>
              <a:gdLst>
                <a:gd name="T0" fmla="*/ 56 w 62"/>
                <a:gd name="T1" fmla="*/ 63 h 63"/>
                <a:gd name="T2" fmla="*/ 56 w 62"/>
                <a:gd name="T3" fmla="*/ 63 h 63"/>
                <a:gd name="T4" fmla="*/ 16 w 62"/>
                <a:gd name="T5" fmla="*/ 46 h 63"/>
                <a:gd name="T6" fmla="*/ 1 w 62"/>
                <a:gd name="T7" fmla="*/ 5 h 63"/>
                <a:gd name="T8" fmla="*/ 2 w 62"/>
                <a:gd name="T9" fmla="*/ 2 h 63"/>
                <a:gd name="T10" fmla="*/ 6 w 62"/>
                <a:gd name="T11" fmla="*/ 0 h 63"/>
                <a:gd name="T12" fmla="*/ 61 w 62"/>
                <a:gd name="T13" fmla="*/ 58 h 63"/>
                <a:gd name="T14" fmla="*/ 56 w 62"/>
                <a:gd name="T15" fmla="*/ 63 h 63"/>
                <a:gd name="T16" fmla="*/ 11 w 62"/>
                <a:gd name="T17" fmla="*/ 11 h 63"/>
                <a:gd name="T18" fmla="*/ 24 w 62"/>
                <a:gd name="T19" fmla="*/ 39 h 63"/>
                <a:gd name="T20" fmla="*/ 51 w 62"/>
                <a:gd name="T21" fmla="*/ 53 h 63"/>
                <a:gd name="T22" fmla="*/ 11 w 62"/>
                <a:gd name="T23" fmla="*/ 1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2" h="63">
                  <a:moveTo>
                    <a:pt x="56" y="63"/>
                  </a:moveTo>
                  <a:cubicBezTo>
                    <a:pt x="56" y="63"/>
                    <a:pt x="56" y="63"/>
                    <a:pt x="56" y="63"/>
                  </a:cubicBezTo>
                  <a:cubicBezTo>
                    <a:pt x="41" y="63"/>
                    <a:pt x="27" y="56"/>
                    <a:pt x="16" y="46"/>
                  </a:cubicBezTo>
                  <a:cubicBezTo>
                    <a:pt x="6" y="35"/>
                    <a:pt x="0" y="20"/>
                    <a:pt x="1" y="5"/>
                  </a:cubicBezTo>
                  <a:cubicBezTo>
                    <a:pt x="1" y="4"/>
                    <a:pt x="1" y="2"/>
                    <a:pt x="2" y="2"/>
                  </a:cubicBezTo>
                  <a:cubicBezTo>
                    <a:pt x="3" y="1"/>
                    <a:pt x="4" y="0"/>
                    <a:pt x="6" y="0"/>
                  </a:cubicBezTo>
                  <a:cubicBezTo>
                    <a:pt x="37" y="1"/>
                    <a:pt x="62" y="27"/>
                    <a:pt x="61" y="58"/>
                  </a:cubicBezTo>
                  <a:cubicBezTo>
                    <a:pt x="61" y="61"/>
                    <a:pt x="59" y="63"/>
                    <a:pt x="56" y="63"/>
                  </a:cubicBezTo>
                  <a:close/>
                  <a:moveTo>
                    <a:pt x="11" y="11"/>
                  </a:moveTo>
                  <a:cubicBezTo>
                    <a:pt x="12" y="21"/>
                    <a:pt x="16" y="31"/>
                    <a:pt x="24" y="39"/>
                  </a:cubicBezTo>
                  <a:cubicBezTo>
                    <a:pt x="31" y="46"/>
                    <a:pt x="41" y="51"/>
                    <a:pt x="51" y="53"/>
                  </a:cubicBezTo>
                  <a:cubicBezTo>
                    <a:pt x="49" y="31"/>
                    <a:pt x="32" y="14"/>
                    <a:pt x="11" y="1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defTabSz="915483"/>
              <a:endParaRPr lang="en-US" sz="1900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88" name="Freeform 1253"/>
            <p:cNvSpPr>
              <a:spLocks noEditPoints="1"/>
            </p:cNvSpPr>
            <p:nvPr/>
          </p:nvSpPr>
          <p:spPr bwMode="auto">
            <a:xfrm>
              <a:off x="10133013" y="3860800"/>
              <a:ext cx="196850" cy="203200"/>
            </a:xfrm>
            <a:custGeom>
              <a:avLst/>
              <a:gdLst>
                <a:gd name="T0" fmla="*/ 5 w 61"/>
                <a:gd name="T1" fmla="*/ 63 h 63"/>
                <a:gd name="T2" fmla="*/ 0 w 61"/>
                <a:gd name="T3" fmla="*/ 58 h 63"/>
                <a:gd name="T4" fmla="*/ 56 w 61"/>
                <a:gd name="T5" fmla="*/ 0 h 63"/>
                <a:gd name="T6" fmla="*/ 59 w 61"/>
                <a:gd name="T7" fmla="*/ 2 h 63"/>
                <a:gd name="T8" fmla="*/ 61 w 61"/>
                <a:gd name="T9" fmla="*/ 5 h 63"/>
                <a:gd name="T10" fmla="*/ 45 w 61"/>
                <a:gd name="T11" fmla="*/ 46 h 63"/>
                <a:gd name="T12" fmla="*/ 5 w 61"/>
                <a:gd name="T13" fmla="*/ 63 h 63"/>
                <a:gd name="T14" fmla="*/ 5 w 61"/>
                <a:gd name="T15" fmla="*/ 63 h 63"/>
                <a:gd name="T16" fmla="*/ 51 w 61"/>
                <a:gd name="T17" fmla="*/ 11 h 63"/>
                <a:gd name="T18" fmla="*/ 10 w 61"/>
                <a:gd name="T19" fmla="*/ 53 h 63"/>
                <a:gd name="T20" fmla="*/ 38 w 61"/>
                <a:gd name="T21" fmla="*/ 39 h 63"/>
                <a:gd name="T22" fmla="*/ 51 w 61"/>
                <a:gd name="T23" fmla="*/ 1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1" h="63">
                  <a:moveTo>
                    <a:pt x="5" y="63"/>
                  </a:moveTo>
                  <a:cubicBezTo>
                    <a:pt x="3" y="63"/>
                    <a:pt x="0" y="61"/>
                    <a:pt x="0" y="58"/>
                  </a:cubicBezTo>
                  <a:cubicBezTo>
                    <a:pt x="0" y="27"/>
                    <a:pt x="24" y="1"/>
                    <a:pt x="56" y="0"/>
                  </a:cubicBezTo>
                  <a:cubicBezTo>
                    <a:pt x="57" y="0"/>
                    <a:pt x="58" y="1"/>
                    <a:pt x="59" y="2"/>
                  </a:cubicBezTo>
                  <a:cubicBezTo>
                    <a:pt x="60" y="2"/>
                    <a:pt x="61" y="4"/>
                    <a:pt x="61" y="5"/>
                  </a:cubicBezTo>
                  <a:cubicBezTo>
                    <a:pt x="61" y="20"/>
                    <a:pt x="56" y="35"/>
                    <a:pt x="45" y="46"/>
                  </a:cubicBezTo>
                  <a:cubicBezTo>
                    <a:pt x="35" y="56"/>
                    <a:pt x="21" y="63"/>
                    <a:pt x="5" y="63"/>
                  </a:cubicBezTo>
                  <a:cubicBezTo>
                    <a:pt x="5" y="63"/>
                    <a:pt x="5" y="63"/>
                    <a:pt x="5" y="63"/>
                  </a:cubicBezTo>
                  <a:close/>
                  <a:moveTo>
                    <a:pt x="51" y="11"/>
                  </a:moveTo>
                  <a:cubicBezTo>
                    <a:pt x="29" y="14"/>
                    <a:pt x="12" y="31"/>
                    <a:pt x="10" y="53"/>
                  </a:cubicBezTo>
                  <a:cubicBezTo>
                    <a:pt x="21" y="51"/>
                    <a:pt x="30" y="46"/>
                    <a:pt x="38" y="39"/>
                  </a:cubicBezTo>
                  <a:cubicBezTo>
                    <a:pt x="45" y="31"/>
                    <a:pt x="50" y="21"/>
                    <a:pt x="51" y="1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defTabSz="915483"/>
              <a:endParaRPr lang="en-US" sz="1900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89" name="Freeform 1254"/>
            <p:cNvSpPr>
              <a:spLocks noEditPoints="1"/>
            </p:cNvSpPr>
            <p:nvPr/>
          </p:nvSpPr>
          <p:spPr bwMode="auto">
            <a:xfrm>
              <a:off x="9929813" y="3692525"/>
              <a:ext cx="196850" cy="203200"/>
            </a:xfrm>
            <a:custGeom>
              <a:avLst/>
              <a:gdLst>
                <a:gd name="T0" fmla="*/ 56 w 61"/>
                <a:gd name="T1" fmla="*/ 63 h 63"/>
                <a:gd name="T2" fmla="*/ 56 w 61"/>
                <a:gd name="T3" fmla="*/ 63 h 63"/>
                <a:gd name="T4" fmla="*/ 16 w 61"/>
                <a:gd name="T5" fmla="*/ 45 h 63"/>
                <a:gd name="T6" fmla="*/ 1 w 61"/>
                <a:gd name="T7" fmla="*/ 5 h 63"/>
                <a:gd name="T8" fmla="*/ 6 w 61"/>
                <a:gd name="T9" fmla="*/ 0 h 63"/>
                <a:gd name="T10" fmla="*/ 45 w 61"/>
                <a:gd name="T11" fmla="*/ 17 h 63"/>
                <a:gd name="T12" fmla="*/ 61 w 61"/>
                <a:gd name="T13" fmla="*/ 58 h 63"/>
                <a:gd name="T14" fmla="*/ 56 w 61"/>
                <a:gd name="T15" fmla="*/ 63 h 63"/>
                <a:gd name="T16" fmla="*/ 11 w 61"/>
                <a:gd name="T17" fmla="*/ 10 h 63"/>
                <a:gd name="T18" fmla="*/ 24 w 61"/>
                <a:gd name="T19" fmla="*/ 38 h 63"/>
                <a:gd name="T20" fmla="*/ 51 w 61"/>
                <a:gd name="T21" fmla="*/ 52 h 63"/>
                <a:gd name="T22" fmla="*/ 38 w 61"/>
                <a:gd name="T23" fmla="*/ 24 h 63"/>
                <a:gd name="T24" fmla="*/ 11 w 61"/>
                <a:gd name="T25" fmla="*/ 1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1" h="63">
                  <a:moveTo>
                    <a:pt x="56" y="63"/>
                  </a:moveTo>
                  <a:cubicBezTo>
                    <a:pt x="56" y="63"/>
                    <a:pt x="56" y="63"/>
                    <a:pt x="56" y="63"/>
                  </a:cubicBezTo>
                  <a:cubicBezTo>
                    <a:pt x="41" y="62"/>
                    <a:pt x="27" y="56"/>
                    <a:pt x="16" y="45"/>
                  </a:cubicBezTo>
                  <a:cubicBezTo>
                    <a:pt x="6" y="34"/>
                    <a:pt x="0" y="20"/>
                    <a:pt x="1" y="5"/>
                  </a:cubicBezTo>
                  <a:cubicBezTo>
                    <a:pt x="1" y="2"/>
                    <a:pt x="3" y="0"/>
                    <a:pt x="6" y="0"/>
                  </a:cubicBezTo>
                  <a:cubicBezTo>
                    <a:pt x="21" y="0"/>
                    <a:pt x="35" y="6"/>
                    <a:pt x="45" y="17"/>
                  </a:cubicBezTo>
                  <a:cubicBezTo>
                    <a:pt x="56" y="28"/>
                    <a:pt x="61" y="43"/>
                    <a:pt x="61" y="58"/>
                  </a:cubicBezTo>
                  <a:cubicBezTo>
                    <a:pt x="61" y="60"/>
                    <a:pt x="59" y="63"/>
                    <a:pt x="56" y="63"/>
                  </a:cubicBezTo>
                  <a:close/>
                  <a:moveTo>
                    <a:pt x="11" y="10"/>
                  </a:moveTo>
                  <a:cubicBezTo>
                    <a:pt x="12" y="21"/>
                    <a:pt x="16" y="30"/>
                    <a:pt x="24" y="38"/>
                  </a:cubicBezTo>
                  <a:cubicBezTo>
                    <a:pt x="31" y="46"/>
                    <a:pt x="41" y="51"/>
                    <a:pt x="51" y="52"/>
                  </a:cubicBezTo>
                  <a:cubicBezTo>
                    <a:pt x="50" y="42"/>
                    <a:pt x="46" y="32"/>
                    <a:pt x="38" y="24"/>
                  </a:cubicBezTo>
                  <a:cubicBezTo>
                    <a:pt x="31" y="16"/>
                    <a:pt x="21" y="12"/>
                    <a:pt x="11" y="1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defTabSz="915483"/>
              <a:endParaRPr lang="en-US" sz="1900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90" name="Freeform 1255"/>
            <p:cNvSpPr>
              <a:spLocks noEditPoints="1"/>
            </p:cNvSpPr>
            <p:nvPr/>
          </p:nvSpPr>
          <p:spPr bwMode="auto">
            <a:xfrm>
              <a:off x="10133013" y="3692525"/>
              <a:ext cx="196850" cy="203200"/>
            </a:xfrm>
            <a:custGeom>
              <a:avLst/>
              <a:gdLst>
                <a:gd name="T0" fmla="*/ 5 w 61"/>
                <a:gd name="T1" fmla="*/ 63 h 63"/>
                <a:gd name="T2" fmla="*/ 0 w 61"/>
                <a:gd name="T3" fmla="*/ 58 h 63"/>
                <a:gd name="T4" fmla="*/ 16 w 61"/>
                <a:gd name="T5" fmla="*/ 17 h 63"/>
                <a:gd name="T6" fmla="*/ 56 w 61"/>
                <a:gd name="T7" fmla="*/ 0 h 63"/>
                <a:gd name="T8" fmla="*/ 61 w 61"/>
                <a:gd name="T9" fmla="*/ 5 h 63"/>
                <a:gd name="T10" fmla="*/ 45 w 61"/>
                <a:gd name="T11" fmla="*/ 45 h 63"/>
                <a:gd name="T12" fmla="*/ 5 w 61"/>
                <a:gd name="T13" fmla="*/ 63 h 63"/>
                <a:gd name="T14" fmla="*/ 5 w 61"/>
                <a:gd name="T15" fmla="*/ 63 h 63"/>
                <a:gd name="T16" fmla="*/ 51 w 61"/>
                <a:gd name="T17" fmla="*/ 10 h 63"/>
                <a:gd name="T18" fmla="*/ 23 w 61"/>
                <a:gd name="T19" fmla="*/ 24 h 63"/>
                <a:gd name="T20" fmla="*/ 10 w 61"/>
                <a:gd name="T21" fmla="*/ 52 h 63"/>
                <a:gd name="T22" fmla="*/ 38 w 61"/>
                <a:gd name="T23" fmla="*/ 38 h 63"/>
                <a:gd name="T24" fmla="*/ 51 w 61"/>
                <a:gd name="T25" fmla="*/ 1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1" h="63">
                  <a:moveTo>
                    <a:pt x="5" y="63"/>
                  </a:moveTo>
                  <a:cubicBezTo>
                    <a:pt x="3" y="63"/>
                    <a:pt x="0" y="60"/>
                    <a:pt x="0" y="58"/>
                  </a:cubicBezTo>
                  <a:cubicBezTo>
                    <a:pt x="0" y="43"/>
                    <a:pt x="6" y="28"/>
                    <a:pt x="16" y="17"/>
                  </a:cubicBezTo>
                  <a:cubicBezTo>
                    <a:pt x="26" y="6"/>
                    <a:pt x="41" y="0"/>
                    <a:pt x="56" y="0"/>
                  </a:cubicBezTo>
                  <a:cubicBezTo>
                    <a:pt x="59" y="0"/>
                    <a:pt x="61" y="2"/>
                    <a:pt x="61" y="5"/>
                  </a:cubicBezTo>
                  <a:cubicBezTo>
                    <a:pt x="61" y="20"/>
                    <a:pt x="56" y="34"/>
                    <a:pt x="45" y="45"/>
                  </a:cubicBezTo>
                  <a:cubicBezTo>
                    <a:pt x="35" y="56"/>
                    <a:pt x="21" y="62"/>
                    <a:pt x="5" y="63"/>
                  </a:cubicBezTo>
                  <a:cubicBezTo>
                    <a:pt x="5" y="63"/>
                    <a:pt x="5" y="63"/>
                    <a:pt x="5" y="63"/>
                  </a:cubicBezTo>
                  <a:close/>
                  <a:moveTo>
                    <a:pt x="51" y="10"/>
                  </a:moveTo>
                  <a:cubicBezTo>
                    <a:pt x="40" y="12"/>
                    <a:pt x="31" y="16"/>
                    <a:pt x="23" y="24"/>
                  </a:cubicBezTo>
                  <a:cubicBezTo>
                    <a:pt x="16" y="32"/>
                    <a:pt x="11" y="42"/>
                    <a:pt x="10" y="52"/>
                  </a:cubicBezTo>
                  <a:cubicBezTo>
                    <a:pt x="21" y="51"/>
                    <a:pt x="30" y="46"/>
                    <a:pt x="38" y="38"/>
                  </a:cubicBezTo>
                  <a:cubicBezTo>
                    <a:pt x="45" y="30"/>
                    <a:pt x="50" y="21"/>
                    <a:pt x="51" y="1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defTabSz="915483"/>
              <a:endParaRPr lang="en-US" sz="1900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91" name="Freeform 1256"/>
            <p:cNvSpPr>
              <a:spLocks noEditPoints="1"/>
            </p:cNvSpPr>
            <p:nvPr/>
          </p:nvSpPr>
          <p:spPr bwMode="auto">
            <a:xfrm>
              <a:off x="9929813" y="3521075"/>
              <a:ext cx="200025" cy="203200"/>
            </a:xfrm>
            <a:custGeom>
              <a:avLst/>
              <a:gdLst>
                <a:gd name="T0" fmla="*/ 56 w 62"/>
                <a:gd name="T1" fmla="*/ 63 h 63"/>
                <a:gd name="T2" fmla="*/ 56 w 62"/>
                <a:gd name="T3" fmla="*/ 63 h 63"/>
                <a:gd name="T4" fmla="*/ 1 w 62"/>
                <a:gd name="T5" fmla="*/ 5 h 63"/>
                <a:gd name="T6" fmla="*/ 2 w 62"/>
                <a:gd name="T7" fmla="*/ 2 h 63"/>
                <a:gd name="T8" fmla="*/ 6 w 62"/>
                <a:gd name="T9" fmla="*/ 0 h 63"/>
                <a:gd name="T10" fmla="*/ 61 w 62"/>
                <a:gd name="T11" fmla="*/ 58 h 63"/>
                <a:gd name="T12" fmla="*/ 60 w 62"/>
                <a:gd name="T13" fmla="*/ 62 h 63"/>
                <a:gd name="T14" fmla="*/ 56 w 62"/>
                <a:gd name="T15" fmla="*/ 63 h 63"/>
                <a:gd name="T16" fmla="*/ 11 w 62"/>
                <a:gd name="T17" fmla="*/ 11 h 63"/>
                <a:gd name="T18" fmla="*/ 51 w 62"/>
                <a:gd name="T19" fmla="*/ 53 h 63"/>
                <a:gd name="T20" fmla="*/ 11 w 62"/>
                <a:gd name="T21" fmla="*/ 1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2" h="63">
                  <a:moveTo>
                    <a:pt x="56" y="63"/>
                  </a:moveTo>
                  <a:cubicBezTo>
                    <a:pt x="56" y="63"/>
                    <a:pt x="56" y="63"/>
                    <a:pt x="56" y="63"/>
                  </a:cubicBezTo>
                  <a:cubicBezTo>
                    <a:pt x="25" y="62"/>
                    <a:pt x="0" y="36"/>
                    <a:pt x="1" y="5"/>
                  </a:cubicBezTo>
                  <a:cubicBezTo>
                    <a:pt x="1" y="4"/>
                    <a:pt x="1" y="3"/>
                    <a:pt x="2" y="2"/>
                  </a:cubicBezTo>
                  <a:cubicBezTo>
                    <a:pt x="3" y="1"/>
                    <a:pt x="4" y="0"/>
                    <a:pt x="6" y="0"/>
                  </a:cubicBezTo>
                  <a:cubicBezTo>
                    <a:pt x="37" y="1"/>
                    <a:pt x="62" y="27"/>
                    <a:pt x="61" y="58"/>
                  </a:cubicBezTo>
                  <a:cubicBezTo>
                    <a:pt x="61" y="60"/>
                    <a:pt x="61" y="61"/>
                    <a:pt x="60" y="62"/>
                  </a:cubicBezTo>
                  <a:cubicBezTo>
                    <a:pt x="59" y="63"/>
                    <a:pt x="57" y="63"/>
                    <a:pt x="56" y="63"/>
                  </a:cubicBezTo>
                  <a:close/>
                  <a:moveTo>
                    <a:pt x="11" y="11"/>
                  </a:moveTo>
                  <a:cubicBezTo>
                    <a:pt x="13" y="32"/>
                    <a:pt x="30" y="50"/>
                    <a:pt x="51" y="53"/>
                  </a:cubicBezTo>
                  <a:cubicBezTo>
                    <a:pt x="49" y="31"/>
                    <a:pt x="32" y="14"/>
                    <a:pt x="11" y="1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defTabSz="915483"/>
              <a:endParaRPr lang="en-US" sz="1900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92" name="Freeform 1257"/>
            <p:cNvSpPr>
              <a:spLocks noEditPoints="1"/>
            </p:cNvSpPr>
            <p:nvPr/>
          </p:nvSpPr>
          <p:spPr bwMode="auto">
            <a:xfrm>
              <a:off x="10133013" y="3521075"/>
              <a:ext cx="196850" cy="203200"/>
            </a:xfrm>
            <a:custGeom>
              <a:avLst/>
              <a:gdLst>
                <a:gd name="T0" fmla="*/ 5 w 61"/>
                <a:gd name="T1" fmla="*/ 63 h 63"/>
                <a:gd name="T2" fmla="*/ 2 w 61"/>
                <a:gd name="T3" fmla="*/ 62 h 63"/>
                <a:gd name="T4" fmla="*/ 0 w 61"/>
                <a:gd name="T5" fmla="*/ 58 h 63"/>
                <a:gd name="T6" fmla="*/ 56 w 61"/>
                <a:gd name="T7" fmla="*/ 0 h 63"/>
                <a:gd name="T8" fmla="*/ 59 w 61"/>
                <a:gd name="T9" fmla="*/ 2 h 63"/>
                <a:gd name="T10" fmla="*/ 61 w 61"/>
                <a:gd name="T11" fmla="*/ 5 h 63"/>
                <a:gd name="T12" fmla="*/ 5 w 61"/>
                <a:gd name="T13" fmla="*/ 63 h 63"/>
                <a:gd name="T14" fmla="*/ 5 w 61"/>
                <a:gd name="T15" fmla="*/ 63 h 63"/>
                <a:gd name="T16" fmla="*/ 51 w 61"/>
                <a:gd name="T17" fmla="*/ 11 h 63"/>
                <a:gd name="T18" fmla="*/ 10 w 61"/>
                <a:gd name="T19" fmla="*/ 53 h 63"/>
                <a:gd name="T20" fmla="*/ 51 w 61"/>
                <a:gd name="T21" fmla="*/ 1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1" h="63">
                  <a:moveTo>
                    <a:pt x="5" y="63"/>
                  </a:moveTo>
                  <a:cubicBezTo>
                    <a:pt x="4" y="63"/>
                    <a:pt x="3" y="63"/>
                    <a:pt x="2" y="62"/>
                  </a:cubicBezTo>
                  <a:cubicBezTo>
                    <a:pt x="1" y="61"/>
                    <a:pt x="0" y="60"/>
                    <a:pt x="0" y="58"/>
                  </a:cubicBezTo>
                  <a:cubicBezTo>
                    <a:pt x="0" y="27"/>
                    <a:pt x="24" y="1"/>
                    <a:pt x="56" y="0"/>
                  </a:cubicBezTo>
                  <a:cubicBezTo>
                    <a:pt x="57" y="0"/>
                    <a:pt x="58" y="1"/>
                    <a:pt x="59" y="2"/>
                  </a:cubicBezTo>
                  <a:cubicBezTo>
                    <a:pt x="60" y="3"/>
                    <a:pt x="61" y="4"/>
                    <a:pt x="61" y="5"/>
                  </a:cubicBezTo>
                  <a:cubicBezTo>
                    <a:pt x="61" y="36"/>
                    <a:pt x="37" y="62"/>
                    <a:pt x="5" y="63"/>
                  </a:cubicBezTo>
                  <a:cubicBezTo>
                    <a:pt x="5" y="63"/>
                    <a:pt x="5" y="63"/>
                    <a:pt x="5" y="63"/>
                  </a:cubicBezTo>
                  <a:close/>
                  <a:moveTo>
                    <a:pt x="51" y="11"/>
                  </a:moveTo>
                  <a:cubicBezTo>
                    <a:pt x="29" y="14"/>
                    <a:pt x="12" y="31"/>
                    <a:pt x="10" y="53"/>
                  </a:cubicBezTo>
                  <a:cubicBezTo>
                    <a:pt x="32" y="50"/>
                    <a:pt x="49" y="32"/>
                    <a:pt x="51" y="1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defTabSz="915483"/>
              <a:endParaRPr lang="en-US" sz="1900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93" name="Freeform 1258"/>
            <p:cNvSpPr>
              <a:spLocks noEditPoints="1"/>
            </p:cNvSpPr>
            <p:nvPr/>
          </p:nvSpPr>
          <p:spPr bwMode="auto">
            <a:xfrm>
              <a:off x="10048875" y="3343275"/>
              <a:ext cx="168275" cy="268288"/>
            </a:xfrm>
            <a:custGeom>
              <a:avLst/>
              <a:gdLst>
                <a:gd name="T0" fmla="*/ 27 w 52"/>
                <a:gd name="T1" fmla="*/ 83 h 83"/>
                <a:gd name="T2" fmla="*/ 24 w 52"/>
                <a:gd name="T3" fmla="*/ 82 h 83"/>
                <a:gd name="T4" fmla="*/ 22 w 52"/>
                <a:gd name="T5" fmla="*/ 2 h 83"/>
                <a:gd name="T6" fmla="*/ 25 w 52"/>
                <a:gd name="T7" fmla="*/ 0 h 83"/>
                <a:gd name="T8" fmla="*/ 29 w 52"/>
                <a:gd name="T9" fmla="*/ 2 h 83"/>
                <a:gd name="T10" fmla="*/ 31 w 52"/>
                <a:gd name="T11" fmla="*/ 82 h 83"/>
                <a:gd name="T12" fmla="*/ 27 w 52"/>
                <a:gd name="T13" fmla="*/ 83 h 83"/>
                <a:gd name="T14" fmla="*/ 27 w 52"/>
                <a:gd name="T15" fmla="*/ 83 h 83"/>
                <a:gd name="T16" fmla="*/ 26 w 52"/>
                <a:gd name="T17" fmla="*/ 13 h 83"/>
                <a:gd name="T18" fmla="*/ 27 w 52"/>
                <a:gd name="T19" fmla="*/ 71 h 83"/>
                <a:gd name="T20" fmla="*/ 26 w 52"/>
                <a:gd name="T21" fmla="*/ 1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2" h="83">
                  <a:moveTo>
                    <a:pt x="27" y="83"/>
                  </a:moveTo>
                  <a:cubicBezTo>
                    <a:pt x="26" y="83"/>
                    <a:pt x="25" y="83"/>
                    <a:pt x="24" y="82"/>
                  </a:cubicBezTo>
                  <a:cubicBezTo>
                    <a:pt x="1" y="60"/>
                    <a:pt x="0" y="24"/>
                    <a:pt x="22" y="2"/>
                  </a:cubicBezTo>
                  <a:cubicBezTo>
                    <a:pt x="23" y="1"/>
                    <a:pt x="24" y="0"/>
                    <a:pt x="25" y="0"/>
                  </a:cubicBezTo>
                  <a:cubicBezTo>
                    <a:pt x="27" y="0"/>
                    <a:pt x="28" y="1"/>
                    <a:pt x="29" y="2"/>
                  </a:cubicBezTo>
                  <a:cubicBezTo>
                    <a:pt x="51" y="23"/>
                    <a:pt x="52" y="59"/>
                    <a:pt x="31" y="82"/>
                  </a:cubicBezTo>
                  <a:cubicBezTo>
                    <a:pt x="30" y="83"/>
                    <a:pt x="29" y="83"/>
                    <a:pt x="27" y="83"/>
                  </a:cubicBezTo>
                  <a:cubicBezTo>
                    <a:pt x="27" y="83"/>
                    <a:pt x="27" y="83"/>
                    <a:pt x="27" y="83"/>
                  </a:cubicBezTo>
                  <a:close/>
                  <a:moveTo>
                    <a:pt x="26" y="13"/>
                  </a:moveTo>
                  <a:cubicBezTo>
                    <a:pt x="12" y="30"/>
                    <a:pt x="13" y="54"/>
                    <a:pt x="27" y="71"/>
                  </a:cubicBezTo>
                  <a:cubicBezTo>
                    <a:pt x="40" y="54"/>
                    <a:pt x="39" y="29"/>
                    <a:pt x="26" y="13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defTabSz="915483"/>
              <a:endParaRPr lang="en-US" sz="1900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</p:grpSp>
      <p:sp>
        <p:nvSpPr>
          <p:cNvPr id="94" name="TextBox 93"/>
          <p:cNvSpPr txBox="1"/>
          <p:nvPr/>
        </p:nvSpPr>
        <p:spPr>
          <a:xfrm>
            <a:off x="3998519" y="1649668"/>
            <a:ext cx="1464116" cy="1190800"/>
          </a:xfrm>
          <a:prstGeom prst="rect">
            <a:avLst/>
          </a:prstGeom>
          <a:noFill/>
          <a:ln>
            <a:noFill/>
          </a:ln>
        </p:spPr>
        <p:txBody>
          <a:bodyPr wrap="square" lIns="82003" tIns="41002" rIns="82003" bIns="41002" rtlCol="0">
            <a:spAutoFit/>
          </a:bodyPr>
          <a:lstStyle/>
          <a:p>
            <a:pPr algn="ctr"/>
            <a:endParaRPr lang="ru-RU" sz="1200" dirty="0">
              <a:solidFill>
                <a:schemeClr val="bg1"/>
              </a:solidFill>
              <a:latin typeface="PT Sans" panose="020B0503020203020204" pitchFamily="34" charset="-52"/>
            </a:endParaRPr>
          </a:p>
          <a:p>
            <a:pPr algn="ctr"/>
            <a:r>
              <a:rPr lang="ru-RU" sz="1200" dirty="0">
                <a:latin typeface="PT Sans" panose="020B0503020203020204" pitchFamily="34" charset="-52"/>
              </a:rPr>
              <a:t>Оборудование в сфере переработки и хранения с</a:t>
            </a:r>
            <a:r>
              <a:rPr lang="en-US" sz="1200" dirty="0">
                <a:latin typeface="PT Sans" panose="020B0503020203020204" pitchFamily="34" charset="-52"/>
              </a:rPr>
              <a:t>/</a:t>
            </a:r>
            <a:r>
              <a:rPr lang="ru-RU" sz="1200" dirty="0">
                <a:latin typeface="PT Sans" panose="020B0503020203020204" pitchFamily="34" charset="-52"/>
              </a:rPr>
              <a:t>х продукции</a:t>
            </a:r>
          </a:p>
        </p:txBody>
      </p:sp>
      <p:sp>
        <p:nvSpPr>
          <p:cNvPr id="96" name="TextBox 95"/>
          <p:cNvSpPr txBox="1"/>
          <p:nvPr/>
        </p:nvSpPr>
        <p:spPr>
          <a:xfrm>
            <a:off x="1182432" y="3001245"/>
            <a:ext cx="4579785" cy="513692"/>
          </a:xfrm>
          <a:prstGeom prst="rect">
            <a:avLst/>
          </a:prstGeom>
          <a:noFill/>
        </p:spPr>
        <p:txBody>
          <a:bodyPr wrap="square" lIns="82003" tIns="41002" rIns="82003" bIns="41002" rtlCol="0">
            <a:spAutoFit/>
          </a:bodyPr>
          <a:lstStyle/>
          <a:p>
            <a:r>
              <a:rPr lang="ru-RU" sz="1400" dirty="0">
                <a:solidFill>
                  <a:srgbClr val="D8976A"/>
                </a:solidFill>
                <a:latin typeface="PT Sans" panose="020B0503020203020204" pitchFamily="34" charset="-52"/>
              </a:rPr>
              <a:t>Виды имущества вне рамок программы (финансирование не осуществляется)</a:t>
            </a:r>
          </a:p>
        </p:txBody>
      </p:sp>
      <p:sp>
        <p:nvSpPr>
          <p:cNvPr id="102" name="TextBox 101"/>
          <p:cNvSpPr txBox="1"/>
          <p:nvPr/>
        </p:nvSpPr>
        <p:spPr>
          <a:xfrm>
            <a:off x="7281675" y="728607"/>
            <a:ext cx="3097839" cy="298248"/>
          </a:xfrm>
          <a:prstGeom prst="rect">
            <a:avLst/>
          </a:prstGeom>
          <a:noFill/>
        </p:spPr>
        <p:txBody>
          <a:bodyPr wrap="square" lIns="82003" tIns="41002" rIns="82003" bIns="41002" rtlCol="0">
            <a:spAutoFit/>
          </a:bodyPr>
          <a:lstStyle/>
          <a:p>
            <a:pPr algn="ctr"/>
            <a:r>
              <a:rPr lang="ru-RU" sz="1400" dirty="0">
                <a:solidFill>
                  <a:srgbClr val="D8976A"/>
                </a:solidFill>
                <a:latin typeface="PT Sans" panose="020B0503020203020204" pitchFamily="34" charset="-52"/>
              </a:rPr>
              <a:t>Параметры продукта</a:t>
            </a:r>
          </a:p>
        </p:txBody>
      </p:sp>
      <p:cxnSp>
        <p:nvCxnSpPr>
          <p:cNvPr id="103" name="Прямая соединительная линия 102"/>
          <p:cNvCxnSpPr/>
          <p:nvPr/>
        </p:nvCxnSpPr>
        <p:spPr>
          <a:xfrm>
            <a:off x="5991120" y="1015926"/>
            <a:ext cx="567895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4" name="Таблица 10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5657143"/>
              </p:ext>
            </p:extLst>
          </p:nvPr>
        </p:nvGraphicFramePr>
        <p:xfrm>
          <a:off x="6003328" y="1205927"/>
          <a:ext cx="5666743" cy="445476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04841">
                  <a:extLst>
                    <a:ext uri="{9D8B030D-6E8A-4147-A177-3AD203B41FA5}">
                      <a16:colId xmlns:a16="http://schemas.microsoft.com/office/drawing/2014/main" val="2985683231"/>
                    </a:ext>
                  </a:extLst>
                </a:gridCol>
                <a:gridCol w="3761902">
                  <a:extLst>
                    <a:ext uri="{9D8B030D-6E8A-4147-A177-3AD203B41FA5}">
                      <a16:colId xmlns:a16="http://schemas.microsoft.com/office/drawing/2014/main" val="1334048016"/>
                    </a:ext>
                  </a:extLst>
                </a:gridCol>
              </a:tblGrid>
              <a:tr h="410006">
                <a:tc>
                  <a:txBody>
                    <a:bodyPr/>
                    <a:lstStyle/>
                    <a:p>
                      <a:pPr marL="88900" indent="0" algn="l" defTabSz="1093324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dk1"/>
                          </a:solidFill>
                          <a:effectLst/>
                          <a:latin typeface="PT Sans" panose="020B0503020203020204" pitchFamily="34" charset="-52"/>
                          <a:ea typeface="Times New Roman" panose="02020603050405020304" pitchFamily="18" charset="0"/>
                          <a:cs typeface="+mn-cs"/>
                        </a:rPr>
                        <a:t>Процентная ставка </a:t>
                      </a:r>
                    </a:p>
                  </a:txBody>
                  <a:tcPr marL="34834" marR="34834" marT="28572" marB="28572" anchor="ctr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D8976A"/>
                          </a:solidFill>
                          <a:effectLst/>
                          <a:latin typeface="PT Sans" panose="020B0503020203020204" pitchFamily="34" charset="-52"/>
                        </a:rPr>
                        <a:t>6%</a:t>
                      </a:r>
                      <a:r>
                        <a:rPr lang="ru-RU" sz="1200" b="0" i="0" u="none" strike="noStrike" dirty="0">
                          <a:solidFill>
                            <a:srgbClr val="E74D39"/>
                          </a:solidFill>
                          <a:effectLst/>
                          <a:latin typeface="PT Sans" panose="020B0503020203020204" pitchFamily="34" charset="-52"/>
                        </a:rPr>
                        <a:t>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T Sans" panose="020B0503020203020204" pitchFamily="34" charset="-52"/>
                        </a:rPr>
                        <a:t>годовых - для российского оборудования</a:t>
                      </a:r>
                    </a:p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D8976A"/>
                          </a:solidFill>
                          <a:effectLst/>
                          <a:latin typeface="PT Sans" panose="020B0503020203020204" pitchFamily="34" charset="-52"/>
                        </a:rPr>
                        <a:t>8%</a:t>
                      </a:r>
                      <a:r>
                        <a:rPr lang="ru-RU" sz="1200" b="0" i="0" u="none" strike="noStrike" dirty="0">
                          <a:solidFill>
                            <a:srgbClr val="E74D39"/>
                          </a:solidFill>
                          <a:effectLst/>
                          <a:latin typeface="PT Sans" panose="020B0503020203020204" pitchFamily="34" charset="-52"/>
                        </a:rPr>
                        <a:t>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T Sans" panose="020B0503020203020204" pitchFamily="34" charset="-52"/>
                        </a:rPr>
                        <a:t>годовых - для иностранного оборудования</a:t>
                      </a:r>
                    </a:p>
                  </a:txBody>
                  <a:tcPr marL="34834" marR="34834" marT="28572" marB="28572" anchor="ctr"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2610129"/>
                  </a:ext>
                </a:extLst>
              </a:tr>
              <a:tr h="289745">
                <a:tc>
                  <a:txBody>
                    <a:bodyPr/>
                    <a:lstStyle/>
                    <a:p>
                      <a:pPr marL="88900" indent="0" algn="l" defTabSz="1093324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dk1"/>
                          </a:solidFill>
                          <a:effectLst/>
                          <a:latin typeface="PT Sans" panose="020B0503020203020204" pitchFamily="34" charset="-52"/>
                          <a:ea typeface="Times New Roman" panose="02020603050405020304" pitchFamily="18" charset="0"/>
                          <a:cs typeface="+mn-cs"/>
                        </a:rPr>
                        <a:t>Сумма финансирования</a:t>
                      </a:r>
                    </a:p>
                  </a:txBody>
                  <a:tcPr marL="34834" marR="34834" marT="28572" marB="28572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93324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D8976A"/>
                          </a:solidFill>
                          <a:effectLst/>
                          <a:uLnTx/>
                          <a:uFillTx/>
                          <a:latin typeface="PT Sans" panose="020B0503020203020204" pitchFamily="34" charset="-52"/>
                          <a:ea typeface="+mn-ea"/>
                          <a:cs typeface="+mn-cs"/>
                        </a:rPr>
                        <a:t>От 500</a:t>
                      </a:r>
                      <a:r>
                        <a:rPr kumimoji="0" lang="ru-RU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E74D39"/>
                          </a:solidFill>
                          <a:effectLst/>
                          <a:uLnTx/>
                          <a:uFillTx/>
                          <a:latin typeface="PT Sans" panose="020B0503020203020204" pitchFamily="34" charset="-52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PT Sans" panose="020B0503020203020204" pitchFamily="34" charset="-52"/>
                          <a:ea typeface="+mn-ea"/>
                          <a:cs typeface="+mn-cs"/>
                        </a:rPr>
                        <a:t>тыс. рублей </a:t>
                      </a:r>
                      <a:r>
                        <a:rPr kumimoji="0" lang="ru-RU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D8976A"/>
                          </a:solidFill>
                          <a:effectLst/>
                          <a:uLnTx/>
                          <a:uFillTx/>
                          <a:latin typeface="PT Sans" panose="020B0503020203020204" pitchFamily="34" charset="-52"/>
                          <a:ea typeface="+mn-ea"/>
                          <a:cs typeface="+mn-cs"/>
                        </a:rPr>
                        <a:t>до 50</a:t>
                      </a:r>
                      <a:r>
                        <a:rPr kumimoji="0" lang="ru-RU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E74D39"/>
                          </a:solidFill>
                          <a:effectLst/>
                          <a:uLnTx/>
                          <a:uFillTx/>
                          <a:latin typeface="PT Sans" panose="020B0503020203020204" pitchFamily="34" charset="-52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PT Sans" panose="020B0503020203020204" pitchFamily="34" charset="-52"/>
                          <a:ea typeface="+mn-ea"/>
                          <a:cs typeface="+mn-cs"/>
                        </a:rPr>
                        <a:t>млн. рублей</a:t>
                      </a:r>
                    </a:p>
                  </a:txBody>
                  <a:tcPr marL="34834" marR="34834" marT="28572" marB="28572" anchor="ctr"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3520796"/>
                  </a:ext>
                </a:extLst>
              </a:tr>
              <a:tr h="38794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PT Sans" panose="020B0503020203020204" pitchFamily="34" charset="-52"/>
                          <a:ea typeface="Times New Roman" panose="02020603050405020304" pitchFamily="18" charset="0"/>
                        </a:rPr>
                        <a:t>Авансовый платеж</a:t>
                      </a:r>
                    </a:p>
                  </a:txBody>
                  <a:tcPr marL="88479" marR="88479" marT="36287" marB="36287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93324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D8976A"/>
                          </a:solidFill>
                          <a:effectLst/>
                          <a:uLnTx/>
                          <a:uFillTx/>
                          <a:latin typeface="PT Sans" panose="020B0503020203020204" pitchFamily="34" charset="-52"/>
                          <a:ea typeface="+mn-ea"/>
                          <a:cs typeface="+mn-cs"/>
                        </a:rPr>
                        <a:t>От 0%</a:t>
                      </a:r>
                      <a:r>
                        <a:rPr kumimoji="0" lang="ru-RU" sz="1200" b="0" i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srgbClr val="D8976A"/>
                          </a:solidFill>
                          <a:effectLst/>
                          <a:uLnTx/>
                          <a:uFillTx/>
                          <a:latin typeface="PT Sans" panose="020B0503020203020204" pitchFamily="34" charset="-52"/>
                          <a:ea typeface="+mn-ea"/>
                          <a:cs typeface="+mn-cs"/>
                        </a:rPr>
                        <a:t>*</a:t>
                      </a:r>
                      <a:r>
                        <a:rPr kumimoji="0" lang="ru-RU" sz="1200" b="0" i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PT Sans" panose="020B0503020203020204" pitchFamily="34" charset="-52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PT Sans" panose="020B0503020203020204" pitchFamily="34" charset="-52"/>
                          <a:ea typeface="+mn-ea"/>
                          <a:cs typeface="+mn-cs"/>
                        </a:rPr>
                        <a:t>от стоимости предмета лизинга </a:t>
                      </a:r>
                      <a:r>
                        <a:rPr kumimoji="0" lang="ru-RU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D8976A"/>
                          </a:solidFill>
                          <a:effectLst/>
                          <a:uLnTx/>
                          <a:uFillTx/>
                          <a:latin typeface="PT Sans" panose="020B0503020203020204" pitchFamily="34" charset="-52"/>
                          <a:ea typeface="+mn-ea"/>
                          <a:cs typeface="+mn-cs"/>
                        </a:rPr>
                        <a:t>или поручительство Центра Мой Бизнес</a:t>
                      </a:r>
                    </a:p>
                  </a:txBody>
                  <a:tcPr marL="34834" marR="34834" marT="28572" marB="28572" anchor="ctr"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4195246"/>
                  </a:ext>
                </a:extLst>
              </a:tr>
              <a:tr h="25692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PT Sans" panose="020B0503020203020204" pitchFamily="34" charset="-52"/>
                          <a:ea typeface="Times New Roman" panose="02020603050405020304" pitchFamily="18" charset="0"/>
                        </a:rPr>
                        <a:t>Срок лизинга</a:t>
                      </a:r>
                    </a:p>
                  </a:txBody>
                  <a:tcPr marL="88479" marR="88479" marT="36287" marB="36287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93324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PT Sans" panose="020B0503020203020204" pitchFamily="34" charset="-52"/>
                          <a:ea typeface="+mn-ea"/>
                          <a:cs typeface="+mn-cs"/>
                        </a:rPr>
                        <a:t>До 84 месяцев </a:t>
                      </a:r>
                    </a:p>
                  </a:txBody>
                  <a:tcPr marL="34834" marR="34834" marT="28572" marB="28572" anchor="ctr"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4084773"/>
                  </a:ext>
                </a:extLst>
              </a:tr>
              <a:tr h="37421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PT Sans" panose="020B0503020203020204" pitchFamily="34" charset="-52"/>
                          <a:ea typeface="Times New Roman" panose="02020603050405020304" pitchFamily="18" charset="0"/>
                        </a:rPr>
                        <a:t>График платежей</a:t>
                      </a:r>
                    </a:p>
                  </a:txBody>
                  <a:tcPr marL="88479" marR="88479" marT="36287" marB="36287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93324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PT Sans" panose="020B0503020203020204" pitchFamily="34" charset="-52"/>
                          <a:ea typeface="+mn-ea"/>
                          <a:cs typeface="+mn-cs"/>
                        </a:rPr>
                        <a:t>Равномерный (аннуитетный) / убывающий / сезонный</a:t>
                      </a:r>
                    </a:p>
                  </a:txBody>
                  <a:tcPr marL="34834" marR="34834" marT="28572" marB="28572" anchor="ctr"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9620707"/>
                  </a:ext>
                </a:extLst>
              </a:tr>
              <a:tr h="37421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PT Sans" panose="020B0503020203020204" pitchFamily="34" charset="-52"/>
                          <a:ea typeface="Times New Roman" panose="02020603050405020304" pitchFamily="18" charset="0"/>
                        </a:rPr>
                        <a:t>Периодичность платежей</a:t>
                      </a:r>
                    </a:p>
                  </a:txBody>
                  <a:tcPr marL="88479" marR="88479" marT="36287" marB="36287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93324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PT Sans" panose="020B0503020203020204" pitchFamily="34" charset="-52"/>
                          <a:ea typeface="+mn-ea"/>
                          <a:cs typeface="+mn-cs"/>
                        </a:rPr>
                        <a:t>Ежемесячно</a:t>
                      </a:r>
                    </a:p>
                  </a:txBody>
                  <a:tcPr marL="34834" marR="34834" marT="28572" marB="28572" anchor="ctr"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421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PT Sans" panose="020B0503020203020204" pitchFamily="34" charset="-52"/>
                          <a:ea typeface="Times New Roman" panose="02020603050405020304" pitchFamily="18" charset="0"/>
                        </a:rPr>
                        <a:t>Валюта</a:t>
                      </a:r>
                    </a:p>
                  </a:txBody>
                  <a:tcPr marL="88479" marR="88479" marT="36287" marB="36287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93324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PT Sans" panose="020B0503020203020204" pitchFamily="34" charset="-52"/>
                          <a:ea typeface="+mn-ea"/>
                          <a:cs typeface="+mn-cs"/>
                        </a:rPr>
                        <a:t>Российский рубль</a:t>
                      </a:r>
                    </a:p>
                  </a:txBody>
                  <a:tcPr marL="34834" marR="34834" marT="28572" marB="28572" anchor="ctr"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1000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PT Sans" panose="020B0503020203020204" pitchFamily="34" charset="-52"/>
                          <a:ea typeface="Times New Roman" panose="02020603050405020304" pitchFamily="18" charset="0"/>
                        </a:rPr>
                        <a:t>Балансодержатель</a:t>
                      </a:r>
                    </a:p>
                  </a:txBody>
                  <a:tcPr marL="88479" marR="88479" marT="36287" marB="36287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93324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PT Sans" panose="020B0503020203020204" pitchFamily="34" charset="-52"/>
                          <a:ea typeface="+mn-ea"/>
                          <a:cs typeface="+mn-cs"/>
                        </a:rPr>
                        <a:t>Лизингополучатель / Лизингодатель (по согласованию)</a:t>
                      </a:r>
                    </a:p>
                  </a:txBody>
                  <a:tcPr marL="34834" marR="34834" marT="28572" marB="28572" anchor="ctr"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8325790"/>
                  </a:ext>
                </a:extLst>
              </a:tr>
              <a:tr h="58129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PT Sans" panose="020B0503020203020204" pitchFamily="34" charset="-52"/>
                          <a:ea typeface="Times New Roman" panose="02020603050405020304" pitchFamily="18" charset="0"/>
                        </a:rPr>
                        <a:t>Страхование</a:t>
                      </a:r>
                    </a:p>
                  </a:txBody>
                  <a:tcPr marL="88479" marR="88479" marT="36287" marB="36287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93324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PT Sans" panose="020B0503020203020204" pitchFamily="34" charset="-52"/>
                          <a:ea typeface="+mn-ea"/>
                          <a:cs typeface="+mn-cs"/>
                        </a:rPr>
                        <a:t>Страхование осуществляется Лизингодателем (расходы по страхованию включаются в лизинговые платежи)</a:t>
                      </a:r>
                    </a:p>
                  </a:txBody>
                  <a:tcPr marL="34834" marR="34834" marT="28572" marB="28572" anchor="ctr"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92386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PT Sans" panose="020B0503020203020204" pitchFamily="34" charset="-52"/>
                          <a:ea typeface="Times New Roman" panose="02020603050405020304" pitchFamily="18" charset="0"/>
                        </a:rPr>
                        <a:t>Обеспечение</a:t>
                      </a:r>
                    </a:p>
                  </a:txBody>
                  <a:tcPr marL="88479" marR="88479" marT="36287" marB="36287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93324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PT Sans" panose="020B0503020203020204" pitchFamily="34" charset="-52"/>
                          <a:ea typeface="+mn-ea"/>
                          <a:cs typeface="+mn-cs"/>
                        </a:rPr>
                        <a:t>Обязательное условие – наличие поручительства физических лиц, владеющих долями</a:t>
                      </a: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PT Sans" panose="020B0503020203020204" pitchFamily="34" charset="-52"/>
                          <a:ea typeface="+mn-ea"/>
                          <a:cs typeface="+mn-cs"/>
                        </a:rPr>
                        <a:t>/ </a:t>
                      </a:r>
                      <a:r>
                        <a:rPr kumimoji="0" lang="ru-RU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PT Sans" panose="020B0503020203020204" pitchFamily="34" charset="-52"/>
                          <a:ea typeface="+mn-ea"/>
                          <a:cs typeface="+mn-cs"/>
                        </a:rPr>
                        <a:t>акциями / паями субъекта ИМП. В зависимости от структуры сделки возможно привлечение дополнительного залога</a:t>
                      </a:r>
                    </a:p>
                  </a:txBody>
                  <a:tcPr marL="34834" marR="34834" marT="28572" marB="28572" anchor="ctr"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grpSp>
        <p:nvGrpSpPr>
          <p:cNvPr id="112" name="Group 1007"/>
          <p:cNvGrpSpPr/>
          <p:nvPr/>
        </p:nvGrpSpPr>
        <p:grpSpPr>
          <a:xfrm>
            <a:off x="2841926" y="1384319"/>
            <a:ext cx="494159" cy="436129"/>
            <a:chOff x="6081713" y="3184525"/>
            <a:chExt cx="1044575" cy="1123950"/>
          </a:xfrm>
          <a:solidFill>
            <a:srgbClr val="562212"/>
          </a:solidFill>
        </p:grpSpPr>
        <p:sp>
          <p:nvSpPr>
            <p:cNvPr id="113" name="Freeform 1183"/>
            <p:cNvSpPr>
              <a:spLocks/>
            </p:cNvSpPr>
            <p:nvPr/>
          </p:nvSpPr>
          <p:spPr bwMode="auto">
            <a:xfrm>
              <a:off x="6289675" y="3530600"/>
              <a:ext cx="196850" cy="38100"/>
            </a:xfrm>
            <a:custGeom>
              <a:avLst/>
              <a:gdLst>
                <a:gd name="T0" fmla="*/ 55 w 61"/>
                <a:gd name="T1" fmla="*/ 12 h 12"/>
                <a:gd name="T2" fmla="*/ 6 w 61"/>
                <a:gd name="T3" fmla="*/ 12 h 12"/>
                <a:gd name="T4" fmla="*/ 0 w 61"/>
                <a:gd name="T5" fmla="*/ 6 h 12"/>
                <a:gd name="T6" fmla="*/ 6 w 61"/>
                <a:gd name="T7" fmla="*/ 0 h 12"/>
                <a:gd name="T8" fmla="*/ 55 w 61"/>
                <a:gd name="T9" fmla="*/ 0 h 12"/>
                <a:gd name="T10" fmla="*/ 61 w 61"/>
                <a:gd name="T11" fmla="*/ 6 h 12"/>
                <a:gd name="T12" fmla="*/ 55 w 61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1" h="12">
                  <a:moveTo>
                    <a:pt x="55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2" y="12"/>
                    <a:pt x="0" y="10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58" y="0"/>
                    <a:pt x="61" y="3"/>
                    <a:pt x="61" y="6"/>
                  </a:cubicBezTo>
                  <a:cubicBezTo>
                    <a:pt x="61" y="10"/>
                    <a:pt x="58" y="12"/>
                    <a:pt x="55" y="1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defTabSz="915483"/>
              <a:endParaRPr lang="en-US" sz="19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14" name="Freeform 1184"/>
            <p:cNvSpPr>
              <a:spLocks/>
            </p:cNvSpPr>
            <p:nvPr/>
          </p:nvSpPr>
          <p:spPr bwMode="auto">
            <a:xfrm>
              <a:off x="6081713" y="4270375"/>
              <a:ext cx="923925" cy="38100"/>
            </a:xfrm>
            <a:custGeom>
              <a:avLst/>
              <a:gdLst>
                <a:gd name="T0" fmla="*/ 280 w 286"/>
                <a:gd name="T1" fmla="*/ 12 h 12"/>
                <a:gd name="T2" fmla="*/ 6 w 286"/>
                <a:gd name="T3" fmla="*/ 12 h 12"/>
                <a:gd name="T4" fmla="*/ 0 w 286"/>
                <a:gd name="T5" fmla="*/ 6 h 12"/>
                <a:gd name="T6" fmla="*/ 6 w 286"/>
                <a:gd name="T7" fmla="*/ 0 h 12"/>
                <a:gd name="T8" fmla="*/ 280 w 286"/>
                <a:gd name="T9" fmla="*/ 0 h 12"/>
                <a:gd name="T10" fmla="*/ 286 w 286"/>
                <a:gd name="T11" fmla="*/ 6 h 12"/>
                <a:gd name="T12" fmla="*/ 280 w 286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6" h="12">
                  <a:moveTo>
                    <a:pt x="280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3" y="12"/>
                    <a:pt x="0" y="10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280" y="0"/>
                    <a:pt x="280" y="0"/>
                    <a:pt x="280" y="0"/>
                  </a:cubicBezTo>
                  <a:cubicBezTo>
                    <a:pt x="283" y="0"/>
                    <a:pt x="286" y="3"/>
                    <a:pt x="286" y="6"/>
                  </a:cubicBezTo>
                  <a:cubicBezTo>
                    <a:pt x="286" y="10"/>
                    <a:pt x="283" y="12"/>
                    <a:pt x="280" y="1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defTabSz="915483"/>
              <a:endParaRPr lang="en-US" sz="19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15" name="Freeform 1185"/>
            <p:cNvSpPr>
              <a:spLocks/>
            </p:cNvSpPr>
            <p:nvPr/>
          </p:nvSpPr>
          <p:spPr bwMode="auto">
            <a:xfrm>
              <a:off x="6365875" y="3184525"/>
              <a:ext cx="760413" cy="314325"/>
            </a:xfrm>
            <a:custGeom>
              <a:avLst/>
              <a:gdLst>
                <a:gd name="T0" fmla="*/ 6 w 235"/>
                <a:gd name="T1" fmla="*/ 97 h 97"/>
                <a:gd name="T2" fmla="*/ 5 w 235"/>
                <a:gd name="T3" fmla="*/ 97 h 97"/>
                <a:gd name="T4" fmla="*/ 0 w 235"/>
                <a:gd name="T5" fmla="*/ 90 h 97"/>
                <a:gd name="T6" fmla="*/ 45 w 235"/>
                <a:gd name="T7" fmla="*/ 52 h 97"/>
                <a:gd name="T8" fmla="*/ 68 w 235"/>
                <a:gd name="T9" fmla="*/ 59 h 97"/>
                <a:gd name="T10" fmla="*/ 111 w 235"/>
                <a:gd name="T11" fmla="*/ 36 h 97"/>
                <a:gd name="T12" fmla="*/ 132 w 235"/>
                <a:gd name="T13" fmla="*/ 40 h 97"/>
                <a:gd name="T14" fmla="*/ 161 w 235"/>
                <a:gd name="T15" fmla="*/ 27 h 97"/>
                <a:gd name="T16" fmla="*/ 198 w 235"/>
                <a:gd name="T17" fmla="*/ 0 h 97"/>
                <a:gd name="T18" fmla="*/ 235 w 235"/>
                <a:gd name="T19" fmla="*/ 28 h 97"/>
                <a:gd name="T20" fmla="*/ 230 w 235"/>
                <a:gd name="T21" fmla="*/ 36 h 97"/>
                <a:gd name="T22" fmla="*/ 223 w 235"/>
                <a:gd name="T23" fmla="*/ 31 h 97"/>
                <a:gd name="T24" fmla="*/ 198 w 235"/>
                <a:gd name="T25" fmla="*/ 12 h 97"/>
                <a:gd name="T26" fmla="*/ 172 w 235"/>
                <a:gd name="T27" fmla="*/ 35 h 97"/>
                <a:gd name="T28" fmla="*/ 169 w 235"/>
                <a:gd name="T29" fmla="*/ 39 h 97"/>
                <a:gd name="T30" fmla="*/ 164 w 235"/>
                <a:gd name="T31" fmla="*/ 40 h 97"/>
                <a:gd name="T32" fmla="*/ 158 w 235"/>
                <a:gd name="T33" fmla="*/ 39 h 97"/>
                <a:gd name="T34" fmla="*/ 140 w 235"/>
                <a:gd name="T35" fmla="*/ 51 h 97"/>
                <a:gd name="T36" fmla="*/ 136 w 235"/>
                <a:gd name="T37" fmla="*/ 54 h 97"/>
                <a:gd name="T38" fmla="*/ 131 w 235"/>
                <a:gd name="T39" fmla="*/ 53 h 97"/>
                <a:gd name="T40" fmla="*/ 111 w 235"/>
                <a:gd name="T41" fmla="*/ 48 h 97"/>
                <a:gd name="T42" fmla="*/ 75 w 235"/>
                <a:gd name="T43" fmla="*/ 70 h 97"/>
                <a:gd name="T44" fmla="*/ 71 w 235"/>
                <a:gd name="T45" fmla="*/ 73 h 97"/>
                <a:gd name="T46" fmla="*/ 66 w 235"/>
                <a:gd name="T47" fmla="*/ 72 h 97"/>
                <a:gd name="T48" fmla="*/ 45 w 235"/>
                <a:gd name="T49" fmla="*/ 64 h 97"/>
                <a:gd name="T50" fmla="*/ 12 w 235"/>
                <a:gd name="T51" fmla="*/ 92 h 97"/>
                <a:gd name="T52" fmla="*/ 6 w 235"/>
                <a:gd name="T53" fmla="*/ 97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35" h="97">
                  <a:moveTo>
                    <a:pt x="6" y="97"/>
                  </a:moveTo>
                  <a:cubicBezTo>
                    <a:pt x="6" y="97"/>
                    <a:pt x="5" y="97"/>
                    <a:pt x="5" y="97"/>
                  </a:cubicBezTo>
                  <a:cubicBezTo>
                    <a:pt x="2" y="96"/>
                    <a:pt x="0" y="93"/>
                    <a:pt x="0" y="90"/>
                  </a:cubicBezTo>
                  <a:cubicBezTo>
                    <a:pt x="4" y="68"/>
                    <a:pt x="23" y="52"/>
                    <a:pt x="45" y="52"/>
                  </a:cubicBezTo>
                  <a:cubicBezTo>
                    <a:pt x="54" y="52"/>
                    <a:pt x="61" y="54"/>
                    <a:pt x="68" y="59"/>
                  </a:cubicBezTo>
                  <a:cubicBezTo>
                    <a:pt x="78" y="45"/>
                    <a:pt x="94" y="36"/>
                    <a:pt x="111" y="36"/>
                  </a:cubicBezTo>
                  <a:cubicBezTo>
                    <a:pt x="118" y="36"/>
                    <a:pt x="125" y="37"/>
                    <a:pt x="132" y="40"/>
                  </a:cubicBezTo>
                  <a:cubicBezTo>
                    <a:pt x="138" y="31"/>
                    <a:pt x="150" y="26"/>
                    <a:pt x="161" y="27"/>
                  </a:cubicBezTo>
                  <a:cubicBezTo>
                    <a:pt x="166" y="11"/>
                    <a:pt x="181" y="0"/>
                    <a:pt x="198" y="0"/>
                  </a:cubicBezTo>
                  <a:cubicBezTo>
                    <a:pt x="215" y="0"/>
                    <a:pt x="230" y="11"/>
                    <a:pt x="235" y="28"/>
                  </a:cubicBezTo>
                  <a:cubicBezTo>
                    <a:pt x="235" y="31"/>
                    <a:pt x="234" y="35"/>
                    <a:pt x="230" y="36"/>
                  </a:cubicBezTo>
                  <a:cubicBezTo>
                    <a:pt x="227" y="36"/>
                    <a:pt x="224" y="34"/>
                    <a:pt x="223" y="31"/>
                  </a:cubicBezTo>
                  <a:cubicBezTo>
                    <a:pt x="220" y="20"/>
                    <a:pt x="210" y="12"/>
                    <a:pt x="198" y="12"/>
                  </a:cubicBezTo>
                  <a:cubicBezTo>
                    <a:pt x="185" y="12"/>
                    <a:pt x="173" y="22"/>
                    <a:pt x="172" y="35"/>
                  </a:cubicBezTo>
                  <a:cubicBezTo>
                    <a:pt x="172" y="36"/>
                    <a:pt x="171" y="38"/>
                    <a:pt x="169" y="39"/>
                  </a:cubicBezTo>
                  <a:cubicBezTo>
                    <a:pt x="168" y="40"/>
                    <a:pt x="166" y="40"/>
                    <a:pt x="164" y="40"/>
                  </a:cubicBezTo>
                  <a:cubicBezTo>
                    <a:pt x="162" y="39"/>
                    <a:pt x="160" y="39"/>
                    <a:pt x="158" y="39"/>
                  </a:cubicBezTo>
                  <a:cubicBezTo>
                    <a:pt x="150" y="39"/>
                    <a:pt x="143" y="43"/>
                    <a:pt x="140" y="51"/>
                  </a:cubicBezTo>
                  <a:cubicBezTo>
                    <a:pt x="139" y="52"/>
                    <a:pt x="138" y="53"/>
                    <a:pt x="136" y="54"/>
                  </a:cubicBezTo>
                  <a:cubicBezTo>
                    <a:pt x="135" y="54"/>
                    <a:pt x="133" y="54"/>
                    <a:pt x="131" y="53"/>
                  </a:cubicBezTo>
                  <a:cubicBezTo>
                    <a:pt x="125" y="50"/>
                    <a:pt x="118" y="48"/>
                    <a:pt x="111" y="48"/>
                  </a:cubicBezTo>
                  <a:cubicBezTo>
                    <a:pt x="96" y="48"/>
                    <a:pt x="82" y="56"/>
                    <a:pt x="75" y="70"/>
                  </a:cubicBezTo>
                  <a:cubicBezTo>
                    <a:pt x="75" y="71"/>
                    <a:pt x="73" y="73"/>
                    <a:pt x="71" y="73"/>
                  </a:cubicBezTo>
                  <a:cubicBezTo>
                    <a:pt x="70" y="73"/>
                    <a:pt x="68" y="73"/>
                    <a:pt x="66" y="72"/>
                  </a:cubicBezTo>
                  <a:cubicBezTo>
                    <a:pt x="60" y="67"/>
                    <a:pt x="53" y="64"/>
                    <a:pt x="45" y="64"/>
                  </a:cubicBezTo>
                  <a:cubicBezTo>
                    <a:pt x="29" y="64"/>
                    <a:pt x="15" y="76"/>
                    <a:pt x="12" y="92"/>
                  </a:cubicBezTo>
                  <a:cubicBezTo>
                    <a:pt x="12" y="95"/>
                    <a:pt x="9" y="97"/>
                    <a:pt x="6" y="97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defTabSz="915483"/>
              <a:endParaRPr lang="en-US" sz="19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16" name="Freeform 1186"/>
            <p:cNvSpPr>
              <a:spLocks/>
            </p:cNvSpPr>
            <p:nvPr/>
          </p:nvSpPr>
          <p:spPr bwMode="auto">
            <a:xfrm>
              <a:off x="6153150" y="3983038"/>
              <a:ext cx="180975" cy="258763"/>
            </a:xfrm>
            <a:custGeom>
              <a:avLst/>
              <a:gdLst>
                <a:gd name="T0" fmla="*/ 6 w 56"/>
                <a:gd name="T1" fmla="*/ 80 h 80"/>
                <a:gd name="T2" fmla="*/ 0 w 56"/>
                <a:gd name="T3" fmla="*/ 74 h 80"/>
                <a:gd name="T4" fmla="*/ 0 w 56"/>
                <a:gd name="T5" fmla="*/ 19 h 80"/>
                <a:gd name="T6" fmla="*/ 13 w 56"/>
                <a:gd name="T7" fmla="*/ 0 h 80"/>
                <a:gd name="T8" fmla="*/ 50 w 56"/>
                <a:gd name="T9" fmla="*/ 0 h 80"/>
                <a:gd name="T10" fmla="*/ 56 w 56"/>
                <a:gd name="T11" fmla="*/ 6 h 80"/>
                <a:gd name="T12" fmla="*/ 50 w 56"/>
                <a:gd name="T13" fmla="*/ 12 h 80"/>
                <a:gd name="T14" fmla="*/ 14 w 56"/>
                <a:gd name="T15" fmla="*/ 12 h 80"/>
                <a:gd name="T16" fmla="*/ 12 w 56"/>
                <a:gd name="T17" fmla="*/ 19 h 80"/>
                <a:gd name="T18" fmla="*/ 12 w 56"/>
                <a:gd name="T19" fmla="*/ 74 h 80"/>
                <a:gd name="T20" fmla="*/ 6 w 56"/>
                <a:gd name="T21" fmla="*/ 8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80">
                  <a:moveTo>
                    <a:pt x="6" y="80"/>
                  </a:moveTo>
                  <a:cubicBezTo>
                    <a:pt x="3" y="80"/>
                    <a:pt x="0" y="77"/>
                    <a:pt x="0" y="74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8"/>
                    <a:pt x="6" y="0"/>
                    <a:pt x="13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53" y="0"/>
                    <a:pt x="56" y="3"/>
                    <a:pt x="56" y="6"/>
                  </a:cubicBezTo>
                  <a:cubicBezTo>
                    <a:pt x="56" y="9"/>
                    <a:pt x="53" y="12"/>
                    <a:pt x="50" y="12"/>
                  </a:cubicBezTo>
                  <a:cubicBezTo>
                    <a:pt x="14" y="12"/>
                    <a:pt x="14" y="12"/>
                    <a:pt x="14" y="12"/>
                  </a:cubicBezTo>
                  <a:cubicBezTo>
                    <a:pt x="13" y="13"/>
                    <a:pt x="12" y="15"/>
                    <a:pt x="12" y="19"/>
                  </a:cubicBezTo>
                  <a:cubicBezTo>
                    <a:pt x="12" y="74"/>
                    <a:pt x="12" y="74"/>
                    <a:pt x="12" y="74"/>
                  </a:cubicBezTo>
                  <a:cubicBezTo>
                    <a:pt x="12" y="77"/>
                    <a:pt x="9" y="80"/>
                    <a:pt x="6" y="80"/>
                  </a:cubicBezTo>
                  <a:close/>
                </a:path>
              </a:pathLst>
            </a:custGeom>
            <a:grpFill/>
            <a:ln w="12700">
              <a:noFill/>
              <a:round/>
              <a:headEnd/>
              <a:tailEnd/>
            </a:ln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defTabSz="915483"/>
              <a:endParaRPr lang="en-US" sz="19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17" name="Freeform 1187"/>
            <p:cNvSpPr>
              <a:spLocks/>
            </p:cNvSpPr>
            <p:nvPr/>
          </p:nvSpPr>
          <p:spPr bwMode="auto">
            <a:xfrm>
              <a:off x="6308725" y="3586163"/>
              <a:ext cx="147638" cy="652463"/>
            </a:xfrm>
            <a:custGeom>
              <a:avLst/>
              <a:gdLst>
                <a:gd name="T0" fmla="*/ 40 w 46"/>
                <a:gd name="T1" fmla="*/ 202 h 202"/>
                <a:gd name="T2" fmla="*/ 34 w 46"/>
                <a:gd name="T3" fmla="*/ 196 h 202"/>
                <a:gd name="T4" fmla="*/ 34 w 46"/>
                <a:gd name="T5" fmla="*/ 12 h 202"/>
                <a:gd name="T6" fmla="*/ 12 w 46"/>
                <a:gd name="T7" fmla="*/ 12 h 202"/>
                <a:gd name="T8" fmla="*/ 12 w 46"/>
                <a:gd name="T9" fmla="*/ 196 h 202"/>
                <a:gd name="T10" fmla="*/ 6 w 46"/>
                <a:gd name="T11" fmla="*/ 202 h 202"/>
                <a:gd name="T12" fmla="*/ 0 w 46"/>
                <a:gd name="T13" fmla="*/ 196 h 202"/>
                <a:gd name="T14" fmla="*/ 0 w 46"/>
                <a:gd name="T15" fmla="*/ 6 h 202"/>
                <a:gd name="T16" fmla="*/ 6 w 46"/>
                <a:gd name="T17" fmla="*/ 0 h 202"/>
                <a:gd name="T18" fmla="*/ 40 w 46"/>
                <a:gd name="T19" fmla="*/ 0 h 202"/>
                <a:gd name="T20" fmla="*/ 46 w 46"/>
                <a:gd name="T21" fmla="*/ 6 h 202"/>
                <a:gd name="T22" fmla="*/ 46 w 46"/>
                <a:gd name="T23" fmla="*/ 196 h 202"/>
                <a:gd name="T24" fmla="*/ 40 w 46"/>
                <a:gd name="T2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6" h="202">
                  <a:moveTo>
                    <a:pt x="40" y="202"/>
                  </a:moveTo>
                  <a:cubicBezTo>
                    <a:pt x="36" y="202"/>
                    <a:pt x="34" y="200"/>
                    <a:pt x="34" y="196"/>
                  </a:cubicBezTo>
                  <a:cubicBezTo>
                    <a:pt x="34" y="12"/>
                    <a:pt x="34" y="12"/>
                    <a:pt x="34" y="12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2" y="196"/>
                    <a:pt x="12" y="196"/>
                    <a:pt x="12" y="196"/>
                  </a:cubicBezTo>
                  <a:cubicBezTo>
                    <a:pt x="12" y="200"/>
                    <a:pt x="10" y="202"/>
                    <a:pt x="6" y="202"/>
                  </a:cubicBezTo>
                  <a:cubicBezTo>
                    <a:pt x="3" y="202"/>
                    <a:pt x="0" y="200"/>
                    <a:pt x="0" y="19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43" y="0"/>
                    <a:pt x="46" y="2"/>
                    <a:pt x="46" y="6"/>
                  </a:cubicBezTo>
                  <a:cubicBezTo>
                    <a:pt x="46" y="196"/>
                    <a:pt x="46" y="196"/>
                    <a:pt x="46" y="196"/>
                  </a:cubicBezTo>
                  <a:cubicBezTo>
                    <a:pt x="46" y="200"/>
                    <a:pt x="43" y="202"/>
                    <a:pt x="40" y="20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defTabSz="915483"/>
              <a:endParaRPr lang="en-US" sz="19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18" name="Freeform 1188"/>
            <p:cNvSpPr>
              <a:spLocks/>
            </p:cNvSpPr>
            <p:nvPr/>
          </p:nvSpPr>
          <p:spPr bwMode="auto">
            <a:xfrm>
              <a:off x="6464300" y="3860800"/>
              <a:ext cx="496888" cy="374650"/>
            </a:xfrm>
            <a:custGeom>
              <a:avLst/>
              <a:gdLst>
                <a:gd name="T0" fmla="*/ 148 w 154"/>
                <a:gd name="T1" fmla="*/ 116 h 116"/>
                <a:gd name="T2" fmla="*/ 142 w 154"/>
                <a:gd name="T3" fmla="*/ 110 h 116"/>
                <a:gd name="T4" fmla="*/ 142 w 154"/>
                <a:gd name="T5" fmla="*/ 31 h 116"/>
                <a:gd name="T6" fmla="*/ 129 w 154"/>
                <a:gd name="T7" fmla="*/ 16 h 116"/>
                <a:gd name="T8" fmla="*/ 108 w 154"/>
                <a:gd name="T9" fmla="*/ 34 h 116"/>
                <a:gd name="T10" fmla="*/ 100 w 154"/>
                <a:gd name="T11" fmla="*/ 33 h 116"/>
                <a:gd name="T12" fmla="*/ 79 w 154"/>
                <a:gd name="T13" fmla="*/ 14 h 116"/>
                <a:gd name="T14" fmla="*/ 58 w 154"/>
                <a:gd name="T15" fmla="*/ 33 h 116"/>
                <a:gd name="T16" fmla="*/ 50 w 154"/>
                <a:gd name="T17" fmla="*/ 33 h 116"/>
                <a:gd name="T18" fmla="*/ 31 w 154"/>
                <a:gd name="T19" fmla="*/ 15 h 116"/>
                <a:gd name="T20" fmla="*/ 10 w 154"/>
                <a:gd name="T21" fmla="*/ 33 h 116"/>
                <a:gd name="T22" fmla="*/ 2 w 154"/>
                <a:gd name="T23" fmla="*/ 33 h 116"/>
                <a:gd name="T24" fmla="*/ 2 w 154"/>
                <a:gd name="T25" fmla="*/ 24 h 116"/>
                <a:gd name="T26" fmla="*/ 27 w 154"/>
                <a:gd name="T27" fmla="*/ 3 h 116"/>
                <a:gd name="T28" fmla="*/ 35 w 154"/>
                <a:gd name="T29" fmla="*/ 3 h 116"/>
                <a:gd name="T30" fmla="*/ 54 w 154"/>
                <a:gd name="T31" fmla="*/ 21 h 116"/>
                <a:gd name="T32" fmla="*/ 75 w 154"/>
                <a:gd name="T33" fmla="*/ 2 h 116"/>
                <a:gd name="T34" fmla="*/ 83 w 154"/>
                <a:gd name="T35" fmla="*/ 2 h 116"/>
                <a:gd name="T36" fmla="*/ 104 w 154"/>
                <a:gd name="T37" fmla="*/ 21 h 116"/>
                <a:gd name="T38" fmla="*/ 126 w 154"/>
                <a:gd name="T39" fmla="*/ 2 h 116"/>
                <a:gd name="T40" fmla="*/ 130 w 154"/>
                <a:gd name="T41" fmla="*/ 1 h 116"/>
                <a:gd name="T42" fmla="*/ 134 w 154"/>
                <a:gd name="T43" fmla="*/ 3 h 116"/>
                <a:gd name="T44" fmla="*/ 152 w 154"/>
                <a:gd name="T45" fmla="*/ 25 h 116"/>
                <a:gd name="T46" fmla="*/ 154 w 154"/>
                <a:gd name="T47" fmla="*/ 29 h 116"/>
                <a:gd name="T48" fmla="*/ 154 w 154"/>
                <a:gd name="T49" fmla="*/ 110 h 116"/>
                <a:gd name="T50" fmla="*/ 148 w 154"/>
                <a:gd name="T51" fmla="*/ 116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4" h="116">
                  <a:moveTo>
                    <a:pt x="148" y="116"/>
                  </a:moveTo>
                  <a:cubicBezTo>
                    <a:pt x="145" y="116"/>
                    <a:pt x="142" y="114"/>
                    <a:pt x="142" y="110"/>
                  </a:cubicBezTo>
                  <a:cubicBezTo>
                    <a:pt x="142" y="31"/>
                    <a:pt x="142" y="31"/>
                    <a:pt x="142" y="31"/>
                  </a:cubicBezTo>
                  <a:cubicBezTo>
                    <a:pt x="129" y="16"/>
                    <a:pt x="129" y="16"/>
                    <a:pt x="129" y="16"/>
                  </a:cubicBezTo>
                  <a:cubicBezTo>
                    <a:pt x="108" y="34"/>
                    <a:pt x="108" y="34"/>
                    <a:pt x="108" y="34"/>
                  </a:cubicBezTo>
                  <a:cubicBezTo>
                    <a:pt x="105" y="35"/>
                    <a:pt x="102" y="35"/>
                    <a:pt x="100" y="33"/>
                  </a:cubicBezTo>
                  <a:cubicBezTo>
                    <a:pt x="79" y="14"/>
                    <a:pt x="79" y="14"/>
                    <a:pt x="79" y="14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55" y="35"/>
                    <a:pt x="52" y="35"/>
                    <a:pt x="50" y="33"/>
                  </a:cubicBezTo>
                  <a:cubicBezTo>
                    <a:pt x="31" y="15"/>
                    <a:pt x="31" y="15"/>
                    <a:pt x="31" y="15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8" y="36"/>
                    <a:pt x="4" y="35"/>
                    <a:pt x="2" y="33"/>
                  </a:cubicBezTo>
                  <a:cubicBezTo>
                    <a:pt x="0" y="30"/>
                    <a:pt x="0" y="27"/>
                    <a:pt x="2" y="24"/>
                  </a:cubicBezTo>
                  <a:cubicBezTo>
                    <a:pt x="27" y="3"/>
                    <a:pt x="27" y="3"/>
                    <a:pt x="27" y="3"/>
                  </a:cubicBezTo>
                  <a:cubicBezTo>
                    <a:pt x="29" y="1"/>
                    <a:pt x="33" y="1"/>
                    <a:pt x="35" y="3"/>
                  </a:cubicBezTo>
                  <a:cubicBezTo>
                    <a:pt x="54" y="21"/>
                    <a:pt x="54" y="21"/>
                    <a:pt x="54" y="21"/>
                  </a:cubicBezTo>
                  <a:cubicBezTo>
                    <a:pt x="75" y="2"/>
                    <a:pt x="75" y="2"/>
                    <a:pt x="75" y="2"/>
                  </a:cubicBezTo>
                  <a:cubicBezTo>
                    <a:pt x="77" y="0"/>
                    <a:pt x="81" y="0"/>
                    <a:pt x="83" y="2"/>
                  </a:cubicBezTo>
                  <a:cubicBezTo>
                    <a:pt x="104" y="21"/>
                    <a:pt x="104" y="21"/>
                    <a:pt x="104" y="21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7" y="1"/>
                    <a:pt x="129" y="1"/>
                    <a:pt x="130" y="1"/>
                  </a:cubicBezTo>
                  <a:cubicBezTo>
                    <a:pt x="132" y="1"/>
                    <a:pt x="133" y="2"/>
                    <a:pt x="134" y="3"/>
                  </a:cubicBezTo>
                  <a:cubicBezTo>
                    <a:pt x="152" y="25"/>
                    <a:pt x="152" y="25"/>
                    <a:pt x="152" y="25"/>
                  </a:cubicBezTo>
                  <a:cubicBezTo>
                    <a:pt x="153" y="26"/>
                    <a:pt x="154" y="28"/>
                    <a:pt x="154" y="29"/>
                  </a:cubicBezTo>
                  <a:cubicBezTo>
                    <a:pt x="154" y="110"/>
                    <a:pt x="154" y="110"/>
                    <a:pt x="154" y="110"/>
                  </a:cubicBezTo>
                  <a:cubicBezTo>
                    <a:pt x="154" y="114"/>
                    <a:pt x="151" y="116"/>
                    <a:pt x="148" y="116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defTabSz="915483"/>
              <a:endParaRPr lang="en-US" sz="19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19" name="Freeform 1189"/>
            <p:cNvSpPr>
              <a:spLocks/>
            </p:cNvSpPr>
            <p:nvPr/>
          </p:nvSpPr>
          <p:spPr bwMode="auto">
            <a:xfrm>
              <a:off x="6489700" y="4027488"/>
              <a:ext cx="390525" cy="39688"/>
            </a:xfrm>
            <a:custGeom>
              <a:avLst/>
              <a:gdLst>
                <a:gd name="T0" fmla="*/ 115 w 121"/>
                <a:gd name="T1" fmla="*/ 12 h 12"/>
                <a:gd name="T2" fmla="*/ 6 w 121"/>
                <a:gd name="T3" fmla="*/ 12 h 12"/>
                <a:gd name="T4" fmla="*/ 0 w 121"/>
                <a:gd name="T5" fmla="*/ 6 h 12"/>
                <a:gd name="T6" fmla="*/ 6 w 121"/>
                <a:gd name="T7" fmla="*/ 0 h 12"/>
                <a:gd name="T8" fmla="*/ 115 w 121"/>
                <a:gd name="T9" fmla="*/ 0 h 12"/>
                <a:gd name="T10" fmla="*/ 121 w 121"/>
                <a:gd name="T11" fmla="*/ 6 h 12"/>
                <a:gd name="T12" fmla="*/ 115 w 121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1" h="12">
                  <a:moveTo>
                    <a:pt x="115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2" y="12"/>
                    <a:pt x="0" y="10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9" y="0"/>
                    <a:pt x="121" y="3"/>
                    <a:pt x="121" y="6"/>
                  </a:cubicBezTo>
                  <a:cubicBezTo>
                    <a:pt x="121" y="10"/>
                    <a:pt x="119" y="12"/>
                    <a:pt x="115" y="1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defTabSz="915483"/>
              <a:endParaRPr lang="en-US" sz="19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120" name="TextBox 119"/>
          <p:cNvSpPr txBox="1"/>
          <p:nvPr/>
        </p:nvSpPr>
        <p:spPr>
          <a:xfrm>
            <a:off x="2325059" y="1840157"/>
            <a:ext cx="1464116" cy="452137"/>
          </a:xfrm>
          <a:prstGeom prst="rect">
            <a:avLst/>
          </a:prstGeom>
          <a:noFill/>
        </p:spPr>
        <p:txBody>
          <a:bodyPr wrap="square" lIns="82003" tIns="41002" rIns="82003" bIns="41002" rtlCol="0">
            <a:spAutoFit/>
          </a:bodyPr>
          <a:lstStyle/>
          <a:p>
            <a:pPr algn="ctr"/>
            <a:r>
              <a:rPr lang="ru-RU" sz="1200" dirty="0">
                <a:latin typeface="PT Sans" panose="020B0503020203020204" pitchFamily="34" charset="-52"/>
              </a:rPr>
              <a:t>Промышленное оборудование 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0" y="89741"/>
            <a:ext cx="1219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2000">
                <a:solidFill>
                  <a:srgbClr val="562212"/>
                </a:solidFill>
                <a:latin typeface="Arial Black" panose="020B0A04020102020204" pitchFamily="34" charset="0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pPr algn="ct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Требования к предмету лизинга</a:t>
            </a:r>
          </a:p>
        </p:txBody>
      </p:sp>
      <p:pic>
        <p:nvPicPr>
          <p:cNvPr id="72" name="Рисунок 71">
            <a:extLst>
              <a:ext uri="{FF2B5EF4-FFF2-40B4-BE49-F238E27FC236}">
                <a16:creationId xmlns:a16="http://schemas.microsoft.com/office/drawing/2014/main" id="{2F26BB6F-045A-488F-974C-27EFE3292117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574" y="6281204"/>
            <a:ext cx="1046236" cy="535554"/>
          </a:xfrm>
          <a:prstGeom prst="rect">
            <a:avLst/>
          </a:prstGeom>
        </p:spPr>
      </p:pic>
      <p:pic>
        <p:nvPicPr>
          <p:cNvPr id="3" name="Рисунок 2" descr="Предупреждение">
            <a:extLst>
              <a:ext uri="{FF2B5EF4-FFF2-40B4-BE49-F238E27FC236}">
                <a16:creationId xmlns:a16="http://schemas.microsoft.com/office/drawing/2014/main" id="{AEAD41D4-F7D1-4591-B2AD-1CB8F7FD9D5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39712" y="2880217"/>
            <a:ext cx="654491" cy="654491"/>
          </a:xfrm>
          <a:prstGeom prst="rect">
            <a:avLst/>
          </a:prstGeom>
        </p:spPr>
      </p:pic>
      <p:pic>
        <p:nvPicPr>
          <p:cNvPr id="69" name="Рисунок 68" descr="Шестеренки">
            <a:extLst>
              <a:ext uri="{FF2B5EF4-FFF2-40B4-BE49-F238E27FC236}">
                <a16:creationId xmlns:a16="http://schemas.microsoft.com/office/drawing/2014/main" id="{B7C057B5-8AB3-4A08-8EDE-657DD50163E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0" y="0"/>
            <a:ext cx="704048" cy="704048"/>
          </a:xfrm>
          <a:prstGeom prst="rect">
            <a:avLst/>
          </a:prstGeom>
        </p:spPr>
      </p:pic>
      <p:grpSp>
        <p:nvGrpSpPr>
          <p:cNvPr id="68" name="Группа 67">
            <a:extLst>
              <a:ext uri="{FF2B5EF4-FFF2-40B4-BE49-F238E27FC236}">
                <a16:creationId xmlns:a16="http://schemas.microsoft.com/office/drawing/2014/main" id="{4D05A1AD-2110-4A3D-8F7C-0B3811A31DC4}"/>
              </a:ext>
            </a:extLst>
          </p:cNvPr>
          <p:cNvGrpSpPr/>
          <p:nvPr/>
        </p:nvGrpSpPr>
        <p:grpSpPr>
          <a:xfrm>
            <a:off x="1394946" y="6364867"/>
            <a:ext cx="3108656" cy="371475"/>
            <a:chOff x="1394946" y="6364867"/>
            <a:chExt cx="3108656" cy="371475"/>
          </a:xfrm>
        </p:grpSpPr>
        <p:pic>
          <p:nvPicPr>
            <p:cNvPr id="70" name="Picture 2">
              <a:extLst>
                <a:ext uri="{FF2B5EF4-FFF2-40B4-BE49-F238E27FC236}">
                  <a16:creationId xmlns:a16="http://schemas.microsoft.com/office/drawing/2014/main" id="{53BC56FB-CD16-493D-8DFE-6B5D69D0F12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1394946" y="6393323"/>
              <a:ext cx="308584" cy="3384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1" name="Picture 4">
              <a:extLst>
                <a:ext uri="{FF2B5EF4-FFF2-40B4-BE49-F238E27FC236}">
                  <a16:creationId xmlns:a16="http://schemas.microsoft.com/office/drawing/2014/main" id="{B1B71F9C-E9EB-4EE1-9A67-BF7026B224B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2375321" y="6364867"/>
              <a:ext cx="390525" cy="371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3" name="Прямоугольник 72">
              <a:extLst>
                <a:ext uri="{FF2B5EF4-FFF2-40B4-BE49-F238E27FC236}">
                  <a16:creationId xmlns:a16="http://schemas.microsoft.com/office/drawing/2014/main" id="{57FAA701-A1FC-4A93-ADE4-75E39A9F38DB}"/>
                </a:ext>
              </a:extLst>
            </p:cNvPr>
            <p:cNvSpPr/>
            <p:nvPr/>
          </p:nvSpPr>
          <p:spPr>
            <a:xfrm>
              <a:off x="2765846" y="6455146"/>
              <a:ext cx="1737756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PT Sans" panose="020B0503020203020204" pitchFamily="34" charset="-52"/>
                  <a:ea typeface="DejaVu Serif Condensed" panose="02060606050605020204" pitchFamily="18" charset="0"/>
                  <a:cs typeface="DejaVu Serif Condensed" panose="02060606050605020204" pitchFamily="18" charset="0"/>
                </a:rPr>
                <a:t>+7 (3952) 202-102</a:t>
              </a:r>
              <a:endPara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PT Sans" panose="020B0503020203020204" pitchFamily="34" charset="-52"/>
                <a:ea typeface="DejaVu Serif Condensed" panose="02060606050605020204" pitchFamily="18" charset="0"/>
                <a:cs typeface="DejaVu Serif Condensed" panose="02060606050605020204" pitchFamily="18" charset="0"/>
              </a:endParaRPr>
            </a:p>
          </p:txBody>
        </p:sp>
        <p:sp>
          <p:nvSpPr>
            <p:cNvPr id="74" name="Прямоугольник 73">
              <a:extLst>
                <a:ext uri="{FF2B5EF4-FFF2-40B4-BE49-F238E27FC236}">
                  <a16:creationId xmlns:a16="http://schemas.microsoft.com/office/drawing/2014/main" id="{60FABE36-209D-4529-AF12-1A31099C624D}"/>
                </a:ext>
              </a:extLst>
            </p:cNvPr>
            <p:cNvSpPr/>
            <p:nvPr/>
          </p:nvSpPr>
          <p:spPr>
            <a:xfrm>
              <a:off x="1703530" y="6438497"/>
              <a:ext cx="729687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PT Sans" panose="020B0503020203020204" pitchFamily="34" charset="-52"/>
                  <a:ea typeface="DejaVu Serif Condensed" panose="02060606050605020204" pitchFamily="18" charset="0"/>
                  <a:cs typeface="DejaVu Serif Condensed" panose="02060606050605020204" pitchFamily="18" charset="0"/>
                </a:rPr>
                <a:t>mb</a:t>
              </a:r>
              <a:r>
                <a:rPr lang="ru-RU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PT Sans" panose="020B0503020203020204" pitchFamily="34" charset="-52"/>
                  <a:ea typeface="DejaVu Serif Condensed" panose="02060606050605020204" pitchFamily="18" charset="0"/>
                  <a:cs typeface="DejaVu Serif Condensed" panose="02060606050605020204" pitchFamily="18" charset="0"/>
                </a:rPr>
                <a:t>38.</a:t>
              </a:r>
              <a:r>
                <a:rPr lang="en-US" sz="12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PT Sans" panose="020B0503020203020204" pitchFamily="34" charset="-52"/>
                  <a:ea typeface="DejaVu Serif Condensed" panose="02060606050605020204" pitchFamily="18" charset="0"/>
                  <a:cs typeface="DejaVu Serif Condensed" panose="02060606050605020204" pitchFamily="18" charset="0"/>
                </a:rPr>
                <a:t>ru</a:t>
              </a:r>
              <a:endParaRPr lang="ru-R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PT Sans" panose="020B0503020203020204" pitchFamily="34" charset="-52"/>
                <a:ea typeface="DejaVu Serif Condensed" panose="02060606050605020204" pitchFamily="18" charset="0"/>
                <a:cs typeface="DejaVu Serif Condensed" panose="02060606050605020204" pitchFamily="18" charset="0"/>
              </a:endParaRPr>
            </a:p>
          </p:txBody>
        </p:sp>
      </p:grpSp>
      <p:sp>
        <p:nvSpPr>
          <p:cNvPr id="75" name="Прямоугольник 74">
            <a:extLst>
              <a:ext uri="{FF2B5EF4-FFF2-40B4-BE49-F238E27FC236}">
                <a16:creationId xmlns:a16="http://schemas.microsoft.com/office/drawing/2014/main" id="{34445679-510A-4032-AAFD-33CF1021DFE7}"/>
              </a:ext>
            </a:extLst>
          </p:cNvPr>
          <p:cNvSpPr/>
          <p:nvPr/>
        </p:nvSpPr>
        <p:spPr>
          <a:xfrm>
            <a:off x="464854" y="6038716"/>
            <a:ext cx="1128517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033243"/>
            <a:r>
              <a:rPr lang="ru-RU" sz="800" baseline="30000" dirty="0">
                <a:latin typeface="PT Sans" panose="020B0503020203020204" pitchFamily="34" charset="-52"/>
              </a:rPr>
              <a:t>*</a:t>
            </a:r>
            <a:r>
              <a:rPr lang="en-US" sz="800" baseline="30000" dirty="0">
                <a:latin typeface="PT Sans" panose="020B0503020203020204" pitchFamily="34" charset="-52"/>
              </a:rPr>
              <a:t> </a:t>
            </a:r>
            <a:r>
              <a:rPr lang="ru-RU" sz="800" dirty="0">
                <a:latin typeface="PT Sans" panose="020B0503020203020204" pitchFamily="34" charset="-52"/>
              </a:rPr>
              <a:t>При наличии поручительства Центра Мой Бизнес, обеспечивающего исполнение Лизингополучателем обязательств по договору лизинга в размере не менее 30% от стоимости предмета лизинга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720000" cy="720000"/>
            </a:xfrm>
            <a:prstGeom prst="rect">
              <a:avLst/>
            </a:prstGeom>
            <a:solidFill>
              <a:srgbClr val="C292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C2926A"/>
                </a:solidFill>
              </a:endParaRP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11582400" y="6319736"/>
              <a:ext cx="609600" cy="538264"/>
            </a:xfrm>
            <a:prstGeom prst="rect">
              <a:avLst/>
            </a:prstGeom>
            <a:solidFill>
              <a:srgbClr val="E2CC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C2926A"/>
                </a:solidFill>
              </a:endParaRPr>
            </a:p>
          </p:txBody>
        </p:sp>
        <p:sp>
          <p:nvSpPr>
            <p:cNvPr id="9" name="Прямоугольник 8"/>
            <p:cNvSpPr/>
            <p:nvPr/>
          </p:nvSpPr>
          <p:spPr>
            <a:xfrm flipV="1">
              <a:off x="874712" y="6281204"/>
              <a:ext cx="11317287" cy="45719"/>
            </a:xfrm>
            <a:prstGeom prst="rect">
              <a:avLst/>
            </a:prstGeom>
            <a:solidFill>
              <a:srgbClr val="E2CC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C2926A"/>
                </a:solidFill>
              </a:endParaRPr>
            </a:p>
          </p:txBody>
        </p:sp>
        <p:sp>
          <p:nvSpPr>
            <p:cNvPr id="11" name="Прямоугольник 10"/>
            <p:cNvSpPr/>
            <p:nvPr/>
          </p:nvSpPr>
          <p:spPr>
            <a:xfrm flipV="1">
              <a:off x="0" y="6250291"/>
              <a:ext cx="1066799" cy="68909"/>
            </a:xfrm>
            <a:prstGeom prst="rect">
              <a:avLst/>
            </a:prstGeom>
            <a:solidFill>
              <a:srgbClr val="C292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C2926A"/>
                </a:solidFill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1541929" y="191378"/>
            <a:ext cx="91941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562212"/>
                </a:solidFill>
                <a:latin typeface="Arial Black" panose="020B0A04020102020204" pitchFamily="34" charset="0"/>
              </a:rPr>
              <a:t>ЛЬГОТНЫЙ КРЕДИТ ПО ИНВЕСТИЦИОННОЙ ПРОГРАММЕ </a:t>
            </a:r>
            <a:endParaRPr lang="ru-RU" sz="2000" b="1" dirty="0">
              <a:solidFill>
                <a:srgbClr val="E74D39"/>
              </a:solidFill>
              <a:latin typeface="Arial Black" panose="020B0A04020102020204" pitchFamily="34" charset="0"/>
            </a:endParaRP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4693070"/>
              </p:ext>
            </p:extLst>
          </p:nvPr>
        </p:nvGraphicFramePr>
        <p:xfrm>
          <a:off x="1084521" y="1669312"/>
          <a:ext cx="10164726" cy="2875794"/>
        </p:xfrm>
        <a:graphic>
          <a:graphicData uri="http://schemas.openxmlformats.org/drawingml/2006/table">
            <a:tbl>
              <a:tblPr/>
              <a:tblGrid>
                <a:gridCol w="52524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122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512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Условия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926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Параметры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926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099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Процентная ставка по кредиту для заемщика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2D7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ctr" fontAlgn="ctr">
                        <a:buFontTx/>
                        <a:buChar char="-"/>
                      </a:pP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13,5% годовых / 15 % годовых</a:t>
                      </a:r>
                    </a:p>
                    <a:p>
                      <a:pPr marL="0" indent="0" algn="ctr" fontAlgn="ctr">
                        <a:buFontTx/>
                        <a:buNone/>
                      </a:pP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ставка для среднего/малого бизнеса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2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12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Размер кредита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2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до 1 млрд. рублей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2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512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Срок программы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2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До 31.12.2022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2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512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Получатели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2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Все отрасли, кроме строительства по 214-ФЗ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2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5" name="Прямоугольник 14"/>
          <p:cNvSpPr/>
          <p:nvPr/>
        </p:nvSpPr>
        <p:spPr>
          <a:xfrm>
            <a:off x="2695203" y="850606"/>
            <a:ext cx="749078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E74D39"/>
                </a:solidFill>
              </a:rPr>
              <a:t>Ключевые условия Программы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E33FCBE6-AE26-40FC-9DB2-80619EDC6217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574" y="6287588"/>
            <a:ext cx="1033763" cy="529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00032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rgbClr val="D8976A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AC73CEC8-9DDE-4FA5-8D0E-A313C20877C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75988"/>
            <a:ext cx="12192000" cy="162618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950333" y="2079583"/>
            <a:ext cx="74845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57300" lvl="6" indent="-1171575">
              <a:defRPr/>
            </a:pPr>
            <a:r>
              <a:rPr lang="ru-RU" sz="3200" dirty="0">
                <a:solidFill>
                  <a:srgbClr val="562212"/>
                </a:solidFill>
                <a:latin typeface="PT Sans" panose="020B0503020203020204" pitchFamily="34" charset="-52"/>
                <a:cs typeface="Arial" panose="020B0604020202020204" pitchFamily="34" charset="0"/>
              </a:rPr>
              <a:t>СПАСИБО  ЗА  ВНИМАНИЕ!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931" r="-30685"/>
          <a:stretch/>
        </p:blipFill>
        <p:spPr>
          <a:xfrm>
            <a:off x="1113723" y="3390899"/>
            <a:ext cx="324552" cy="935953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349970" y="2952953"/>
            <a:ext cx="302284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PT Sans" panose="020B0503020203020204" pitchFamily="34" charset="-52"/>
                <a:cs typeface="Arial" panose="020B0604020202020204" pitchFamily="34" charset="0"/>
              </a:rPr>
              <a:t>г. Иркутск, ул. Рабочая, 2А/4, 1 этаж</a:t>
            </a:r>
            <a:endParaRPr lang="en-US" sz="1200" dirty="0">
              <a:solidFill>
                <a:schemeClr val="tx1">
                  <a:lumMod val="85000"/>
                  <a:lumOff val="15000"/>
                </a:schemeClr>
              </a:solidFill>
              <a:latin typeface="PT Sans" panose="020B0503020203020204" pitchFamily="34" charset="-52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418523" y="4064165"/>
            <a:ext cx="72968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PT Sans" panose="020B0503020203020204" pitchFamily="34" charset="-52"/>
                <a:cs typeface="Arial" panose="020B0604020202020204" pitchFamily="34" charset="0"/>
              </a:rPr>
              <a:t>mb38.ru</a:t>
            </a:r>
            <a:endParaRPr lang="ru-RU" sz="1200" dirty="0">
              <a:solidFill>
                <a:schemeClr val="tx1">
                  <a:lumMod val="85000"/>
                  <a:lumOff val="15000"/>
                </a:schemeClr>
              </a:solidFill>
              <a:latin typeface="PT Sans" panose="020B0503020203020204" pitchFamily="34" charset="-52"/>
              <a:cs typeface="Arial" panose="020B06040202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418523" y="3735516"/>
            <a:ext cx="115127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PT Sans" panose="020B0503020203020204" pitchFamily="34" charset="-52"/>
                <a:cs typeface="Arial" panose="020B0604020202020204" pitchFamily="34" charset="0"/>
              </a:rPr>
              <a:t>info@mb38.ru</a:t>
            </a:r>
            <a:endParaRPr lang="ru-RU" sz="1200" dirty="0">
              <a:solidFill>
                <a:schemeClr val="tx1">
                  <a:lumMod val="85000"/>
                  <a:lumOff val="15000"/>
                </a:schemeClr>
              </a:solidFill>
              <a:latin typeface="PT Sans" panose="020B0503020203020204" pitchFamily="34" charset="-52"/>
              <a:cs typeface="Arial" panose="020B0604020202020204" pitchFamily="34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7670" b="79195"/>
          <a:stretch/>
        </p:blipFill>
        <p:spPr>
          <a:xfrm>
            <a:off x="1113722" y="2963459"/>
            <a:ext cx="229303" cy="255991"/>
          </a:xfrm>
          <a:prstGeom prst="rect">
            <a:avLst/>
          </a:prstGeom>
        </p:spPr>
      </p:pic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614E7C82-385A-4534-90F8-1ACCA9382A6A}"/>
              </a:ext>
            </a:extLst>
          </p:cNvPr>
          <p:cNvSpPr/>
          <p:nvPr/>
        </p:nvSpPr>
        <p:spPr>
          <a:xfrm>
            <a:off x="1363827" y="3406908"/>
            <a:ext cx="173775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PT Sans" panose="020B0503020203020204" pitchFamily="34" charset="-52"/>
                <a:ea typeface="DejaVu Serif Condensed" panose="02060606050605020204" pitchFamily="18" charset="0"/>
                <a:cs typeface="DejaVu Serif Condensed" panose="02060606050605020204" pitchFamily="18" charset="0"/>
              </a:rPr>
              <a:t>+7 (3952) 202-102</a:t>
            </a:r>
            <a:endParaRPr lang="en-US" sz="1200" dirty="0">
              <a:solidFill>
                <a:schemeClr val="tx1">
                  <a:lumMod val="85000"/>
                  <a:lumOff val="15000"/>
                </a:schemeClr>
              </a:solidFill>
              <a:latin typeface="PT Sans" panose="020B0503020203020204" pitchFamily="34" charset="-52"/>
              <a:ea typeface="DejaVu Serif Condensed" panose="02060606050605020204" pitchFamily="18" charset="0"/>
              <a:cs typeface="DejaVu Serif Condensed" panose="02060606050605020204" pitchFamily="18" charset="0"/>
            </a:endParaRP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A09F5BB9-7F8E-420F-8C2A-DC874D7A2A8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823" y="3892133"/>
            <a:ext cx="2151117" cy="1912103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CB83ACDB-3779-40D4-87CD-11498F6ED20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4119" y="-85142"/>
            <a:ext cx="2174448" cy="1623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50618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1" y="14504"/>
            <a:ext cx="121919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2000">
                <a:solidFill>
                  <a:srgbClr val="562212"/>
                </a:solidFill>
                <a:latin typeface="Arial Black" panose="020B0A04020102020204" pitchFamily="34" charset="0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pPr algn="ct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Где получить поддержку для бизнеса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Группа 27"/>
          <p:cNvGrpSpPr/>
          <p:nvPr/>
        </p:nvGrpSpPr>
        <p:grpSpPr>
          <a:xfrm>
            <a:off x="0" y="6250291"/>
            <a:ext cx="12192000" cy="607709"/>
            <a:chOff x="0" y="6250291"/>
            <a:chExt cx="12192000" cy="607709"/>
          </a:xfrm>
        </p:grpSpPr>
        <p:sp>
          <p:nvSpPr>
            <p:cNvPr id="30" name="Прямоугольник 29"/>
            <p:cNvSpPr/>
            <p:nvPr/>
          </p:nvSpPr>
          <p:spPr>
            <a:xfrm>
              <a:off x="11582400" y="6319736"/>
              <a:ext cx="609600" cy="53826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C2926A"/>
                </a:solidFill>
                <a:latin typeface="PT Sans" panose="020B0503020203020204" pitchFamily="34" charset="-52"/>
              </a:endParaRPr>
            </a:p>
          </p:txBody>
        </p:sp>
        <p:sp>
          <p:nvSpPr>
            <p:cNvPr id="31" name="Прямоугольник 30"/>
            <p:cNvSpPr/>
            <p:nvPr/>
          </p:nvSpPr>
          <p:spPr>
            <a:xfrm flipV="1">
              <a:off x="874712" y="6281204"/>
              <a:ext cx="11317287" cy="45719"/>
            </a:xfrm>
            <a:prstGeom prst="rect">
              <a:avLst/>
            </a:prstGeom>
            <a:solidFill>
              <a:srgbClr val="E2CC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C2926A"/>
                </a:solidFill>
              </a:endParaRPr>
            </a:p>
          </p:txBody>
        </p:sp>
        <p:sp>
          <p:nvSpPr>
            <p:cNvPr id="33" name="Прямоугольник 32"/>
            <p:cNvSpPr/>
            <p:nvPr/>
          </p:nvSpPr>
          <p:spPr>
            <a:xfrm flipV="1">
              <a:off x="0" y="6250291"/>
              <a:ext cx="1066799" cy="68909"/>
            </a:xfrm>
            <a:prstGeom prst="rect">
              <a:avLst/>
            </a:prstGeom>
            <a:solidFill>
              <a:srgbClr val="C292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C2926A"/>
                </a:solidFill>
              </a:endParaRPr>
            </a:p>
          </p:txBody>
        </p:sp>
      </p:grpSp>
      <p:sp>
        <p:nvSpPr>
          <p:cNvPr id="38" name="Прямоугольник 37"/>
          <p:cNvSpPr/>
          <p:nvPr/>
        </p:nvSpPr>
        <p:spPr>
          <a:xfrm>
            <a:off x="578483" y="4178227"/>
            <a:ext cx="2139888" cy="1010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PT Sans" panose="020B0503020203020204"/>
                <a:cs typeface="Arial" panose="020B0604020202020204" pitchFamily="34" charset="0"/>
              </a:rPr>
              <a:t>Где предпринимателю получить поддержку для бизнеса?</a:t>
            </a:r>
          </a:p>
          <a:p>
            <a:pPr algn="ctr"/>
            <a:endParaRPr lang="ru-RU" sz="1400" dirty="0">
              <a:solidFill>
                <a:schemeClr val="tx1"/>
              </a:solidFill>
              <a:latin typeface="PT Sans" panose="020B0503020203020204"/>
              <a:cs typeface="Arial" panose="020B0604020202020204" pitchFamily="34" charset="0"/>
            </a:endParaRPr>
          </a:p>
        </p:txBody>
      </p:sp>
      <p:sp>
        <p:nvSpPr>
          <p:cNvPr id="48" name="Freeform 21"/>
          <p:cNvSpPr>
            <a:spLocks noChangeAspect="1"/>
          </p:cNvSpPr>
          <p:nvPr/>
        </p:nvSpPr>
        <p:spPr bwMode="auto">
          <a:xfrm>
            <a:off x="1102000" y="2985990"/>
            <a:ext cx="1112409" cy="1214086"/>
          </a:xfrm>
          <a:custGeom>
            <a:avLst/>
            <a:gdLst/>
            <a:ahLst/>
            <a:cxnLst>
              <a:cxn ang="0">
                <a:pos x="60" y="55"/>
              </a:cxn>
              <a:cxn ang="0">
                <a:pos x="47" y="42"/>
              </a:cxn>
              <a:cxn ang="0">
                <a:pos x="52" y="32"/>
              </a:cxn>
              <a:cxn ang="0">
                <a:pos x="55" y="25"/>
              </a:cxn>
              <a:cxn ang="0">
                <a:pos x="54" y="21"/>
              </a:cxn>
              <a:cxn ang="0">
                <a:pos x="55" y="14"/>
              </a:cxn>
              <a:cxn ang="0">
                <a:pos x="39" y="0"/>
              </a:cxn>
              <a:cxn ang="0">
                <a:pos x="22" y="14"/>
              </a:cxn>
              <a:cxn ang="0">
                <a:pos x="23" y="21"/>
              </a:cxn>
              <a:cxn ang="0">
                <a:pos x="22" y="25"/>
              </a:cxn>
              <a:cxn ang="0">
                <a:pos x="26" y="32"/>
              </a:cxn>
              <a:cxn ang="0">
                <a:pos x="30" y="42"/>
              </a:cxn>
              <a:cxn ang="0">
                <a:pos x="17" y="55"/>
              </a:cxn>
              <a:cxn ang="0">
                <a:pos x="0" y="65"/>
              </a:cxn>
              <a:cxn ang="0">
                <a:pos x="0" y="74"/>
              </a:cxn>
              <a:cxn ang="0">
                <a:pos x="39" y="74"/>
              </a:cxn>
              <a:cxn ang="0">
                <a:pos x="77" y="74"/>
              </a:cxn>
              <a:cxn ang="0">
                <a:pos x="77" y="65"/>
              </a:cxn>
              <a:cxn ang="0">
                <a:pos x="60" y="55"/>
              </a:cxn>
            </a:cxnLst>
            <a:rect l="0" t="0" r="r" b="b"/>
            <a:pathLst>
              <a:path w="77" h="74">
                <a:moveTo>
                  <a:pt x="60" y="55"/>
                </a:moveTo>
                <a:cubicBezTo>
                  <a:pt x="50" y="51"/>
                  <a:pt x="47" y="48"/>
                  <a:pt x="47" y="42"/>
                </a:cubicBezTo>
                <a:cubicBezTo>
                  <a:pt x="47" y="38"/>
                  <a:pt x="50" y="39"/>
                  <a:pt x="52" y="32"/>
                </a:cubicBezTo>
                <a:cubicBezTo>
                  <a:pt x="52" y="29"/>
                  <a:pt x="55" y="31"/>
                  <a:pt x="55" y="25"/>
                </a:cubicBezTo>
                <a:cubicBezTo>
                  <a:pt x="55" y="22"/>
                  <a:pt x="54" y="21"/>
                  <a:pt x="54" y="21"/>
                </a:cubicBezTo>
                <a:cubicBezTo>
                  <a:pt x="54" y="21"/>
                  <a:pt x="55" y="17"/>
                  <a:pt x="55" y="14"/>
                </a:cubicBezTo>
                <a:cubicBezTo>
                  <a:pt x="55" y="10"/>
                  <a:pt x="53" y="0"/>
                  <a:pt x="39" y="0"/>
                </a:cubicBezTo>
                <a:cubicBezTo>
                  <a:pt x="25" y="0"/>
                  <a:pt x="22" y="10"/>
                  <a:pt x="22" y="14"/>
                </a:cubicBezTo>
                <a:cubicBezTo>
                  <a:pt x="23" y="17"/>
                  <a:pt x="23" y="21"/>
                  <a:pt x="23" y="21"/>
                </a:cubicBezTo>
                <a:cubicBezTo>
                  <a:pt x="23" y="21"/>
                  <a:pt x="22" y="22"/>
                  <a:pt x="22" y="25"/>
                </a:cubicBezTo>
                <a:cubicBezTo>
                  <a:pt x="22" y="31"/>
                  <a:pt x="25" y="29"/>
                  <a:pt x="26" y="32"/>
                </a:cubicBezTo>
                <a:cubicBezTo>
                  <a:pt x="27" y="39"/>
                  <a:pt x="30" y="38"/>
                  <a:pt x="30" y="42"/>
                </a:cubicBezTo>
                <a:cubicBezTo>
                  <a:pt x="30" y="48"/>
                  <a:pt x="27" y="51"/>
                  <a:pt x="17" y="55"/>
                </a:cubicBezTo>
                <a:cubicBezTo>
                  <a:pt x="7" y="59"/>
                  <a:pt x="0" y="62"/>
                  <a:pt x="0" y="65"/>
                </a:cubicBezTo>
                <a:cubicBezTo>
                  <a:pt x="0" y="68"/>
                  <a:pt x="0" y="74"/>
                  <a:pt x="0" y="74"/>
                </a:cubicBezTo>
                <a:cubicBezTo>
                  <a:pt x="39" y="74"/>
                  <a:pt x="39" y="74"/>
                  <a:pt x="39" y="74"/>
                </a:cubicBezTo>
                <a:cubicBezTo>
                  <a:pt x="77" y="74"/>
                  <a:pt x="77" y="74"/>
                  <a:pt x="77" y="74"/>
                </a:cubicBezTo>
                <a:cubicBezTo>
                  <a:pt x="77" y="74"/>
                  <a:pt x="77" y="68"/>
                  <a:pt x="77" y="65"/>
                </a:cubicBezTo>
                <a:cubicBezTo>
                  <a:pt x="77" y="62"/>
                  <a:pt x="71" y="59"/>
                  <a:pt x="60" y="55"/>
                </a:cubicBezTo>
                <a:close/>
              </a:path>
            </a:pathLst>
          </a:custGeom>
          <a:solidFill>
            <a:srgbClr val="562212"/>
          </a:solidFill>
          <a:ln w="19050">
            <a:noFill/>
            <a:round/>
            <a:headEnd/>
            <a:tailEnd/>
          </a:ln>
        </p:spPr>
        <p:txBody>
          <a:bodyPr vert="horz" wrap="square" lIns="98694" tIns="49347" rIns="98694" bIns="49347" numCol="1" anchor="t" anchorCtr="0" compatLnSpc="1">
            <a:prstTxWarp prst="textNoShape">
              <a:avLst/>
            </a:prstTxWarp>
          </a:bodyPr>
          <a:lstStyle/>
          <a:p>
            <a:pPr defTabSz="986912" fontAlgn="base">
              <a:spcBef>
                <a:spcPct val="0"/>
              </a:spcBef>
              <a:spcAft>
                <a:spcPct val="0"/>
              </a:spcAft>
            </a:pPr>
            <a:endParaRPr lang="en-GB" sz="1400" dirty="0">
              <a:latin typeface="PT Sans" panose="020B0503020203020204" pitchFamily="34" charset="-52"/>
              <a:cs typeface="Arial" pitchFamily="34" charset="0"/>
            </a:endParaRPr>
          </a:p>
        </p:txBody>
      </p:sp>
      <p:pic>
        <p:nvPicPr>
          <p:cNvPr id="61" name="Рисунок 60">
            <a:extLst>
              <a:ext uri="{FF2B5EF4-FFF2-40B4-BE49-F238E27FC236}">
                <a16:creationId xmlns:a16="http://schemas.microsoft.com/office/drawing/2014/main" id="{194E73CB-50FF-47AC-8B33-B58C49D11FE2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286289"/>
            <a:ext cx="1046236" cy="576188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F00F3B6D-4875-42CB-BD0F-0A4106CC1D19}"/>
              </a:ext>
            </a:extLst>
          </p:cNvPr>
          <p:cNvSpPr/>
          <p:nvPr/>
        </p:nvSpPr>
        <p:spPr>
          <a:xfrm>
            <a:off x="4030877" y="4238020"/>
            <a:ext cx="3697235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PT Sans" panose="020B0503020203020204" pitchFamily="34" charset="-52"/>
              </a:rPr>
              <a:t>Центр «Мой бизнес» – это центр оказания комплекса услуг для предпринимателей и юридических лиц, в котором представители бизнеса могут получить услуги и поддержку по принципу «одного окна».</a:t>
            </a:r>
          </a:p>
        </p:txBody>
      </p:sp>
      <p:grpSp>
        <p:nvGrpSpPr>
          <p:cNvPr id="34" name="Группа 33">
            <a:extLst>
              <a:ext uri="{FF2B5EF4-FFF2-40B4-BE49-F238E27FC236}">
                <a16:creationId xmlns:a16="http://schemas.microsoft.com/office/drawing/2014/main" id="{FA62A47D-176F-470A-8475-B56D6DAB90A5}"/>
              </a:ext>
            </a:extLst>
          </p:cNvPr>
          <p:cNvGrpSpPr/>
          <p:nvPr/>
        </p:nvGrpSpPr>
        <p:grpSpPr>
          <a:xfrm>
            <a:off x="1394946" y="6364867"/>
            <a:ext cx="3108656" cy="371475"/>
            <a:chOff x="1394946" y="6364867"/>
            <a:chExt cx="3108656" cy="371475"/>
          </a:xfrm>
        </p:grpSpPr>
        <p:pic>
          <p:nvPicPr>
            <p:cNvPr id="36" name="Picture 2">
              <a:extLst>
                <a:ext uri="{FF2B5EF4-FFF2-40B4-BE49-F238E27FC236}">
                  <a16:creationId xmlns:a16="http://schemas.microsoft.com/office/drawing/2014/main" id="{27E842F2-187D-42C2-8EF3-5FBACDE9FFA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394946" y="6393323"/>
              <a:ext cx="308584" cy="3384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7" name="Picture 4">
              <a:extLst>
                <a:ext uri="{FF2B5EF4-FFF2-40B4-BE49-F238E27FC236}">
                  <a16:creationId xmlns:a16="http://schemas.microsoft.com/office/drawing/2014/main" id="{32EEBC1C-C0D2-4A90-BDCD-3634ACA5BAD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375321" y="6364867"/>
              <a:ext cx="390525" cy="371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0" name="Прямоугольник 39">
              <a:extLst>
                <a:ext uri="{FF2B5EF4-FFF2-40B4-BE49-F238E27FC236}">
                  <a16:creationId xmlns:a16="http://schemas.microsoft.com/office/drawing/2014/main" id="{1311F86A-F3AB-4651-96A7-51BE091FFFAF}"/>
                </a:ext>
              </a:extLst>
            </p:cNvPr>
            <p:cNvSpPr/>
            <p:nvPr/>
          </p:nvSpPr>
          <p:spPr>
            <a:xfrm>
              <a:off x="2765846" y="6455146"/>
              <a:ext cx="1737756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PT Sans" panose="020B0503020203020204" pitchFamily="34" charset="-52"/>
                  <a:ea typeface="DejaVu Serif Condensed" panose="02060606050605020204" pitchFamily="18" charset="0"/>
                  <a:cs typeface="DejaVu Serif Condensed" panose="02060606050605020204" pitchFamily="18" charset="0"/>
                </a:rPr>
                <a:t>+7 (3952) 202-102</a:t>
              </a:r>
              <a:endPara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PT Sans" panose="020B0503020203020204" pitchFamily="34" charset="-52"/>
                <a:ea typeface="DejaVu Serif Condensed" panose="02060606050605020204" pitchFamily="18" charset="0"/>
                <a:cs typeface="DejaVu Serif Condensed" panose="02060606050605020204" pitchFamily="18" charset="0"/>
              </a:endParaRPr>
            </a:p>
          </p:txBody>
        </p:sp>
        <p:sp>
          <p:nvSpPr>
            <p:cNvPr id="41" name="Прямоугольник 40">
              <a:extLst>
                <a:ext uri="{FF2B5EF4-FFF2-40B4-BE49-F238E27FC236}">
                  <a16:creationId xmlns:a16="http://schemas.microsoft.com/office/drawing/2014/main" id="{BF958940-5DE0-48A4-A258-E0F5A18964B4}"/>
                </a:ext>
              </a:extLst>
            </p:cNvPr>
            <p:cNvSpPr/>
            <p:nvPr/>
          </p:nvSpPr>
          <p:spPr>
            <a:xfrm>
              <a:off x="1703530" y="6438497"/>
              <a:ext cx="729687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PT Sans" panose="020B0503020203020204" pitchFamily="34" charset="-52"/>
                  <a:ea typeface="DejaVu Serif Condensed" panose="02060606050605020204" pitchFamily="18" charset="0"/>
                  <a:cs typeface="DejaVu Serif Condensed" panose="02060606050605020204" pitchFamily="18" charset="0"/>
                </a:rPr>
                <a:t>mb</a:t>
              </a:r>
              <a:r>
                <a:rPr lang="ru-RU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PT Sans" panose="020B0503020203020204" pitchFamily="34" charset="-52"/>
                  <a:ea typeface="DejaVu Serif Condensed" panose="02060606050605020204" pitchFamily="18" charset="0"/>
                  <a:cs typeface="DejaVu Serif Condensed" panose="02060606050605020204" pitchFamily="18" charset="0"/>
                </a:rPr>
                <a:t>38.</a:t>
              </a:r>
              <a:r>
                <a:rPr lang="en-US" sz="12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PT Sans" panose="020B0503020203020204" pitchFamily="34" charset="-52"/>
                  <a:ea typeface="DejaVu Serif Condensed" panose="02060606050605020204" pitchFamily="18" charset="0"/>
                  <a:cs typeface="DejaVu Serif Condensed" panose="02060606050605020204" pitchFamily="18" charset="0"/>
                </a:rPr>
                <a:t>ru</a:t>
              </a:r>
              <a:endParaRPr lang="ru-R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PT Sans" panose="020B0503020203020204" pitchFamily="34" charset="-52"/>
                <a:ea typeface="DejaVu Serif Condensed" panose="02060606050605020204" pitchFamily="18" charset="0"/>
                <a:cs typeface="DejaVu Serif Condensed" panose="02060606050605020204" pitchFamily="18" charset="0"/>
              </a:endParaRPr>
            </a:p>
          </p:txBody>
        </p:sp>
      </p:grpSp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6163B6E4-33BB-4DC3-9C12-904E0D80ACD2}"/>
              </a:ext>
            </a:extLst>
          </p:cNvPr>
          <p:cNvGrpSpPr/>
          <p:nvPr/>
        </p:nvGrpSpPr>
        <p:grpSpPr>
          <a:xfrm>
            <a:off x="412101" y="967165"/>
            <a:ext cx="2725764" cy="1776341"/>
            <a:chOff x="763885" y="743856"/>
            <a:chExt cx="3017796" cy="1894779"/>
          </a:xfrm>
        </p:grpSpPr>
        <p:sp>
          <p:nvSpPr>
            <p:cNvPr id="5" name="Облачко с текстом: прямоугольное со скругленными углами 4">
              <a:extLst>
                <a:ext uri="{FF2B5EF4-FFF2-40B4-BE49-F238E27FC236}">
                  <a16:creationId xmlns:a16="http://schemas.microsoft.com/office/drawing/2014/main" id="{F0560085-87D1-4D0C-AA62-F7D968CA56F3}"/>
                </a:ext>
              </a:extLst>
            </p:cNvPr>
            <p:cNvSpPr/>
            <p:nvPr/>
          </p:nvSpPr>
          <p:spPr>
            <a:xfrm>
              <a:off x="763885" y="743856"/>
              <a:ext cx="2800409" cy="1894779"/>
            </a:xfrm>
            <a:prstGeom prst="wedgeRoundRectCallout">
              <a:avLst/>
            </a:prstGeom>
            <a:solidFill>
              <a:schemeClr val="bg1"/>
            </a:solidFill>
            <a:ln>
              <a:solidFill>
                <a:srgbClr val="E74D3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object 4"/>
            <p:cNvSpPr/>
            <p:nvPr/>
          </p:nvSpPr>
          <p:spPr>
            <a:xfrm>
              <a:off x="767609" y="854256"/>
              <a:ext cx="2675387" cy="178437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>
              <a:spAutoFit/>
            </a:bodyPr>
            <a:lstStyle/>
            <a:p>
              <a:endParaRPr lang="ru-RU" sz="12000" dirty="0">
                <a:solidFill>
                  <a:srgbClr val="E74D39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7" name="Группа 6">
              <a:extLst>
                <a:ext uri="{FF2B5EF4-FFF2-40B4-BE49-F238E27FC236}">
                  <a16:creationId xmlns:a16="http://schemas.microsoft.com/office/drawing/2014/main" id="{0137129E-ECC5-4B6F-95EA-E7518AB9E359}"/>
                </a:ext>
              </a:extLst>
            </p:cNvPr>
            <p:cNvGrpSpPr/>
            <p:nvPr/>
          </p:nvGrpSpPr>
          <p:grpSpPr>
            <a:xfrm>
              <a:off x="1004621" y="792082"/>
              <a:ext cx="2777060" cy="1471469"/>
              <a:chOff x="1004621" y="792082"/>
              <a:chExt cx="2777060" cy="1471469"/>
            </a:xfrm>
          </p:grpSpPr>
          <p:sp>
            <p:nvSpPr>
              <p:cNvPr id="45" name="object 15"/>
              <p:cNvSpPr/>
              <p:nvPr/>
            </p:nvSpPr>
            <p:spPr>
              <a:xfrm>
                <a:off x="3197011" y="856261"/>
                <a:ext cx="178912" cy="282246"/>
              </a:xfrm>
              <a:custGeom>
                <a:avLst/>
                <a:gdLst/>
                <a:ahLst/>
                <a:cxnLst/>
                <a:rect l="l" t="t" r="r" b="b"/>
                <a:pathLst>
                  <a:path w="577214" h="783590">
                    <a:moveTo>
                      <a:pt x="288340" y="0"/>
                    </a:moveTo>
                    <a:lnTo>
                      <a:pt x="241601" y="3787"/>
                    </a:lnTo>
                    <a:lnTo>
                      <a:pt x="197300" y="14725"/>
                    </a:lnTo>
                    <a:lnTo>
                      <a:pt x="155944" y="32235"/>
                    </a:lnTo>
                    <a:lnTo>
                      <a:pt x="118160" y="55710"/>
                    </a:lnTo>
                    <a:lnTo>
                      <a:pt x="84548" y="84555"/>
                    </a:lnTo>
                    <a:lnTo>
                      <a:pt x="55706" y="118168"/>
                    </a:lnTo>
                    <a:lnTo>
                      <a:pt x="32232" y="155953"/>
                    </a:lnTo>
                    <a:lnTo>
                      <a:pt x="14724" y="197312"/>
                    </a:lnTo>
                    <a:lnTo>
                      <a:pt x="3780" y="241644"/>
                    </a:lnTo>
                    <a:lnTo>
                      <a:pt x="0" y="288353"/>
                    </a:lnTo>
                    <a:lnTo>
                      <a:pt x="283" y="301419"/>
                    </a:lnTo>
                    <a:lnTo>
                      <a:pt x="4516" y="339785"/>
                    </a:lnTo>
                    <a:lnTo>
                      <a:pt x="13816" y="376834"/>
                    </a:lnTo>
                    <a:lnTo>
                      <a:pt x="34375" y="425001"/>
                    </a:lnTo>
                    <a:lnTo>
                      <a:pt x="60040" y="473796"/>
                    </a:lnTo>
                    <a:lnTo>
                      <a:pt x="88076" y="521682"/>
                    </a:lnTo>
                    <a:lnTo>
                      <a:pt x="117514" y="567927"/>
                    </a:lnTo>
                    <a:lnTo>
                      <a:pt x="147386" y="611793"/>
                    </a:lnTo>
                    <a:lnTo>
                      <a:pt x="176726" y="652545"/>
                    </a:lnTo>
                    <a:lnTo>
                      <a:pt x="204565" y="689449"/>
                    </a:lnTo>
                    <a:lnTo>
                      <a:pt x="230010" y="721861"/>
                    </a:lnTo>
                    <a:lnTo>
                      <a:pt x="261251" y="760049"/>
                    </a:lnTo>
                    <a:lnTo>
                      <a:pt x="276212" y="777684"/>
                    </a:lnTo>
                    <a:lnTo>
                      <a:pt x="279222" y="781240"/>
                    </a:lnTo>
                    <a:lnTo>
                      <a:pt x="283679" y="783272"/>
                    </a:lnTo>
                    <a:lnTo>
                      <a:pt x="293039" y="783272"/>
                    </a:lnTo>
                    <a:lnTo>
                      <a:pt x="324855" y="748768"/>
                    </a:lnTo>
                    <a:lnTo>
                      <a:pt x="359141" y="706227"/>
                    </a:lnTo>
                    <a:lnTo>
                      <a:pt x="385646" y="671893"/>
                    </a:lnTo>
                    <a:lnTo>
                      <a:pt x="414200" y="633317"/>
                    </a:lnTo>
                    <a:lnTo>
                      <a:pt x="443699" y="591426"/>
                    </a:lnTo>
                    <a:lnTo>
                      <a:pt x="473159" y="546989"/>
                    </a:lnTo>
                    <a:lnTo>
                      <a:pt x="501599" y="500774"/>
                    </a:lnTo>
                    <a:lnTo>
                      <a:pt x="528034" y="453549"/>
                    </a:lnTo>
                    <a:lnTo>
                      <a:pt x="535925" y="438137"/>
                    </a:lnTo>
                    <a:lnTo>
                      <a:pt x="288340" y="438137"/>
                    </a:lnTo>
                    <a:lnTo>
                      <a:pt x="273663" y="437423"/>
                    </a:lnTo>
                    <a:lnTo>
                      <a:pt x="232292" y="427256"/>
                    </a:lnTo>
                    <a:lnTo>
                      <a:pt x="196320" y="406456"/>
                    </a:lnTo>
                    <a:lnTo>
                      <a:pt x="167496" y="376743"/>
                    </a:lnTo>
                    <a:lnTo>
                      <a:pt x="147809" y="340199"/>
                    </a:lnTo>
                    <a:lnTo>
                      <a:pt x="138887" y="298361"/>
                    </a:lnTo>
                    <a:lnTo>
                      <a:pt x="139499" y="282534"/>
                    </a:lnTo>
                    <a:lnTo>
                      <a:pt x="148884" y="238608"/>
                    </a:lnTo>
                    <a:lnTo>
                      <a:pt x="168314" y="201036"/>
                    </a:lnTo>
                    <a:lnTo>
                      <a:pt x="196149" y="171137"/>
                    </a:lnTo>
                    <a:lnTo>
                      <a:pt x="230748" y="150226"/>
                    </a:lnTo>
                    <a:lnTo>
                      <a:pt x="270468" y="139621"/>
                    </a:lnTo>
                    <a:lnTo>
                      <a:pt x="284562" y="138604"/>
                    </a:lnTo>
                    <a:lnTo>
                      <a:pt x="533587" y="138604"/>
                    </a:lnTo>
                    <a:lnTo>
                      <a:pt x="533422" y="138306"/>
                    </a:lnTo>
                    <a:lnTo>
                      <a:pt x="507190" y="101850"/>
                    </a:lnTo>
                    <a:lnTo>
                      <a:pt x="475888" y="70073"/>
                    </a:lnTo>
                    <a:lnTo>
                      <a:pt x="440115" y="43534"/>
                    </a:lnTo>
                    <a:lnTo>
                      <a:pt x="400470" y="22795"/>
                    </a:lnTo>
                    <a:lnTo>
                      <a:pt x="357446" y="8395"/>
                    </a:lnTo>
                    <a:lnTo>
                      <a:pt x="311935" y="957"/>
                    </a:lnTo>
                    <a:lnTo>
                      <a:pt x="288340" y="0"/>
                    </a:lnTo>
                    <a:close/>
                  </a:path>
                  <a:path w="577214" h="783590">
                    <a:moveTo>
                      <a:pt x="533587" y="138604"/>
                    </a:moveTo>
                    <a:lnTo>
                      <a:pt x="284562" y="138604"/>
                    </a:lnTo>
                    <a:lnTo>
                      <a:pt x="299689" y="139291"/>
                    </a:lnTo>
                    <a:lnTo>
                      <a:pt x="314352" y="141328"/>
                    </a:lnTo>
                    <a:lnTo>
                      <a:pt x="354968" y="154889"/>
                    </a:lnTo>
                    <a:lnTo>
                      <a:pt x="389266" y="178268"/>
                    </a:lnTo>
                    <a:lnTo>
                      <a:pt x="415635" y="209725"/>
                    </a:lnTo>
                    <a:lnTo>
                      <a:pt x="432460" y="247515"/>
                    </a:lnTo>
                    <a:lnTo>
                      <a:pt x="437578" y="275366"/>
                    </a:lnTo>
                    <a:lnTo>
                      <a:pt x="437017" y="291511"/>
                    </a:lnTo>
                    <a:lnTo>
                      <a:pt x="427910" y="336152"/>
                    </a:lnTo>
                    <a:lnTo>
                      <a:pt x="408914" y="374183"/>
                    </a:lnTo>
                    <a:lnTo>
                      <a:pt x="381625" y="404421"/>
                    </a:lnTo>
                    <a:lnTo>
                      <a:pt x="347640" y="425678"/>
                    </a:lnTo>
                    <a:lnTo>
                      <a:pt x="308555" y="436771"/>
                    </a:lnTo>
                    <a:lnTo>
                      <a:pt x="288340" y="438137"/>
                    </a:lnTo>
                    <a:lnTo>
                      <a:pt x="535925" y="438137"/>
                    </a:lnTo>
                    <a:lnTo>
                      <a:pt x="556509" y="394394"/>
                    </a:lnTo>
                    <a:lnTo>
                      <a:pt x="571064" y="345805"/>
                    </a:lnTo>
                    <a:lnTo>
                      <a:pt x="576111" y="307652"/>
                    </a:lnTo>
                    <a:lnTo>
                      <a:pt x="576666" y="294650"/>
                    </a:lnTo>
                    <a:lnTo>
                      <a:pt x="575713" y="270138"/>
                    </a:lnTo>
                    <a:lnTo>
                      <a:pt x="568282" y="223011"/>
                    </a:lnTo>
                    <a:lnTo>
                      <a:pt x="553985" y="178880"/>
                    </a:lnTo>
                    <a:lnTo>
                      <a:pt x="544449" y="158113"/>
                    </a:lnTo>
                    <a:lnTo>
                      <a:pt x="533587" y="138604"/>
                    </a:lnTo>
                    <a:close/>
                  </a:path>
                </a:pathLst>
              </a:custGeom>
              <a:solidFill>
                <a:schemeClr val="accent6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endParaRPr sz="3000" dirty="0"/>
              </a:p>
            </p:txBody>
          </p:sp>
          <p:sp>
            <p:nvSpPr>
              <p:cNvPr id="49" name="object 20"/>
              <p:cNvSpPr txBox="1"/>
              <p:nvPr/>
            </p:nvSpPr>
            <p:spPr>
              <a:xfrm>
                <a:off x="2222602" y="1079990"/>
                <a:ext cx="341901" cy="138499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spAutoFit/>
              </a:bodyPr>
              <a:lstStyle/>
              <a:p>
                <a:pPr marL="12700">
                  <a:lnSpc>
                    <a:spcPct val="100000"/>
                  </a:lnSpc>
                </a:pPr>
                <a:r>
                  <a:rPr lang="ru-RU" sz="900" dirty="0">
                    <a:latin typeface="PT Sans" panose="020B0503020203020204" pitchFamily="34" charset="-52"/>
                    <a:cs typeface="Arial"/>
                  </a:rPr>
                  <a:t>ФПП</a:t>
                </a:r>
                <a:r>
                  <a:rPr lang="en-US" sz="900" b="1" dirty="0">
                    <a:latin typeface="PT Sans" panose="020B0503020203020204" pitchFamily="34" charset="-52"/>
                    <a:cs typeface="Arial"/>
                  </a:rPr>
                  <a:t> </a:t>
                </a:r>
                <a:endParaRPr sz="900" b="1" dirty="0">
                  <a:latin typeface="PT Sans" panose="020B0503020203020204" pitchFamily="34" charset="-52"/>
                  <a:cs typeface="Arial"/>
                </a:endParaRPr>
              </a:p>
            </p:txBody>
          </p:sp>
          <p:sp>
            <p:nvSpPr>
              <p:cNvPr id="50" name="object 17"/>
              <p:cNvSpPr txBox="1"/>
              <p:nvPr/>
            </p:nvSpPr>
            <p:spPr>
              <a:xfrm>
                <a:off x="1629952" y="2125052"/>
                <a:ext cx="417851" cy="138499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spAutoFit/>
              </a:bodyPr>
              <a:lstStyle/>
              <a:p>
                <a:pPr marL="12700">
                  <a:lnSpc>
                    <a:spcPct val="100000"/>
                  </a:lnSpc>
                </a:pPr>
                <a:r>
                  <a:rPr lang="ru-RU" sz="900" dirty="0">
                    <a:latin typeface="PT Sans" panose="020B0503020203020204"/>
                    <a:cs typeface="Arial"/>
                  </a:rPr>
                  <a:t>МФО</a:t>
                </a:r>
                <a:endParaRPr sz="900" dirty="0">
                  <a:latin typeface="PT Sans" panose="020B0503020203020204"/>
                  <a:cs typeface="Arial"/>
                </a:endParaRPr>
              </a:p>
            </p:txBody>
          </p:sp>
          <p:sp>
            <p:nvSpPr>
              <p:cNvPr id="51" name="object 19"/>
              <p:cNvSpPr txBox="1"/>
              <p:nvPr/>
            </p:nvSpPr>
            <p:spPr>
              <a:xfrm>
                <a:off x="1703530" y="1504347"/>
                <a:ext cx="915427" cy="276999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spAutoFit/>
              </a:bodyPr>
              <a:lstStyle/>
              <a:p>
                <a:pPr marL="12700" algn="ctr"/>
                <a:r>
                  <a:rPr lang="ru-RU" sz="900" dirty="0">
                    <a:latin typeface="PT Sans" panose="020B0503020203020204" pitchFamily="34" charset="-52"/>
                    <a:cs typeface="Arial"/>
                  </a:rPr>
                  <a:t>Гарантийный Фонд</a:t>
                </a:r>
              </a:p>
            </p:txBody>
          </p:sp>
          <p:sp>
            <p:nvSpPr>
              <p:cNvPr id="54" name="object 18"/>
              <p:cNvSpPr txBox="1"/>
              <p:nvPr/>
            </p:nvSpPr>
            <p:spPr>
              <a:xfrm>
                <a:off x="1502483" y="1152113"/>
                <a:ext cx="623203" cy="276999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spAutoFit/>
              </a:bodyPr>
              <a:lstStyle/>
              <a:p>
                <a:pPr marL="12700" algn="ctr">
                  <a:lnSpc>
                    <a:spcPct val="100000"/>
                  </a:lnSpc>
                </a:pPr>
                <a:r>
                  <a:rPr lang="ru-RU" sz="900" dirty="0">
                    <a:latin typeface="PT Sans" panose="020B0503020203020204" pitchFamily="34" charset="-52"/>
                    <a:cs typeface="Arial"/>
                  </a:rPr>
                  <a:t>МФЦ для бизнеса</a:t>
                </a:r>
                <a:endParaRPr sz="900" dirty="0">
                  <a:latin typeface="PT Sans" panose="020B0503020203020204" pitchFamily="34" charset="-52"/>
                  <a:cs typeface="Arial"/>
                </a:endParaRPr>
              </a:p>
            </p:txBody>
          </p:sp>
          <p:sp>
            <p:nvSpPr>
              <p:cNvPr id="55" name="object 18"/>
              <p:cNvSpPr txBox="1"/>
              <p:nvPr/>
            </p:nvSpPr>
            <p:spPr>
              <a:xfrm>
                <a:off x="2714185" y="1145351"/>
                <a:ext cx="1067496" cy="138499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spAutoFit/>
              </a:bodyPr>
              <a:lstStyle/>
              <a:p>
                <a:pPr marL="12700" algn="ctr">
                  <a:lnSpc>
                    <a:spcPct val="100000"/>
                  </a:lnSpc>
                </a:pPr>
                <a:r>
                  <a:rPr lang="ru-RU" sz="900" dirty="0">
                    <a:latin typeface="PT Sans" panose="020B0503020203020204" pitchFamily="34" charset="-52"/>
                    <a:cs typeface="Arial"/>
                  </a:rPr>
                  <a:t>Банки</a:t>
                </a:r>
              </a:p>
            </p:txBody>
          </p:sp>
          <p:sp>
            <p:nvSpPr>
              <p:cNvPr id="56" name="object 18"/>
              <p:cNvSpPr txBox="1"/>
              <p:nvPr/>
            </p:nvSpPr>
            <p:spPr>
              <a:xfrm>
                <a:off x="1004621" y="1937032"/>
                <a:ext cx="623203" cy="138499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spAutoFit/>
              </a:bodyPr>
              <a:lstStyle/>
              <a:p>
                <a:pPr marL="12700">
                  <a:lnSpc>
                    <a:spcPct val="100000"/>
                  </a:lnSpc>
                </a:pPr>
                <a:r>
                  <a:rPr lang="ru-RU" sz="900" dirty="0">
                    <a:latin typeface="PT Sans" panose="020B0503020203020204"/>
                    <a:cs typeface="Arial"/>
                  </a:rPr>
                  <a:t>МСП БАНК</a:t>
                </a:r>
                <a:endParaRPr sz="900" dirty="0">
                  <a:latin typeface="PT Sans" panose="020B0503020203020204"/>
                  <a:cs typeface="Arial"/>
                </a:endParaRPr>
              </a:p>
            </p:txBody>
          </p:sp>
          <p:sp>
            <p:nvSpPr>
              <p:cNvPr id="35" name="object 17">
                <a:extLst>
                  <a:ext uri="{FF2B5EF4-FFF2-40B4-BE49-F238E27FC236}">
                    <a16:creationId xmlns:a16="http://schemas.microsoft.com/office/drawing/2014/main" id="{4B7C673D-CC72-40CE-8902-5CE3DAE925B5}"/>
                  </a:ext>
                </a:extLst>
              </p:cNvPr>
              <p:cNvSpPr txBox="1"/>
              <p:nvPr/>
            </p:nvSpPr>
            <p:spPr>
              <a:xfrm>
                <a:off x="2536265" y="1732766"/>
                <a:ext cx="417851" cy="415498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spAutoFit/>
              </a:bodyPr>
              <a:lstStyle/>
              <a:p>
                <a:pPr marL="12700" algn="ctr">
                  <a:lnSpc>
                    <a:spcPct val="100000"/>
                  </a:lnSpc>
                </a:pPr>
                <a:r>
                  <a:rPr lang="ru-RU" sz="900" dirty="0">
                    <a:latin typeface="PT Sans" panose="020B0503020203020204"/>
                    <a:cs typeface="Arial"/>
                  </a:rPr>
                  <a:t>КРИО ФРП </a:t>
                </a:r>
              </a:p>
              <a:p>
                <a:pPr marL="12700" algn="ctr">
                  <a:lnSpc>
                    <a:spcPct val="100000"/>
                  </a:lnSpc>
                </a:pPr>
                <a:r>
                  <a:rPr lang="ru-RU" sz="900" dirty="0">
                    <a:latin typeface="PT Sans" panose="020B0503020203020204"/>
                    <a:cs typeface="Arial"/>
                  </a:rPr>
                  <a:t>АИРИО</a:t>
                </a:r>
                <a:endParaRPr sz="900" dirty="0">
                  <a:latin typeface="PT Sans" panose="020B0503020203020204"/>
                  <a:cs typeface="Arial"/>
                </a:endParaRPr>
              </a:p>
            </p:txBody>
          </p:sp>
          <p:sp>
            <p:nvSpPr>
              <p:cNvPr id="86" name="object 15">
                <a:extLst>
                  <a:ext uri="{FF2B5EF4-FFF2-40B4-BE49-F238E27FC236}">
                    <a16:creationId xmlns:a16="http://schemas.microsoft.com/office/drawing/2014/main" id="{34F64B95-10B1-49E6-A287-12A201D3141A}"/>
                  </a:ext>
                </a:extLst>
              </p:cNvPr>
              <p:cNvSpPr/>
              <p:nvPr/>
            </p:nvSpPr>
            <p:spPr>
              <a:xfrm>
                <a:off x="1208269" y="1649701"/>
                <a:ext cx="178911" cy="282246"/>
              </a:xfrm>
              <a:custGeom>
                <a:avLst/>
                <a:gdLst/>
                <a:ahLst/>
                <a:cxnLst/>
                <a:rect l="l" t="t" r="r" b="b"/>
                <a:pathLst>
                  <a:path w="577214" h="783590">
                    <a:moveTo>
                      <a:pt x="288340" y="0"/>
                    </a:moveTo>
                    <a:lnTo>
                      <a:pt x="241601" y="3787"/>
                    </a:lnTo>
                    <a:lnTo>
                      <a:pt x="197300" y="14725"/>
                    </a:lnTo>
                    <a:lnTo>
                      <a:pt x="155944" y="32235"/>
                    </a:lnTo>
                    <a:lnTo>
                      <a:pt x="118160" y="55710"/>
                    </a:lnTo>
                    <a:lnTo>
                      <a:pt x="84548" y="84555"/>
                    </a:lnTo>
                    <a:lnTo>
                      <a:pt x="55706" y="118168"/>
                    </a:lnTo>
                    <a:lnTo>
                      <a:pt x="32232" y="155953"/>
                    </a:lnTo>
                    <a:lnTo>
                      <a:pt x="14724" y="197312"/>
                    </a:lnTo>
                    <a:lnTo>
                      <a:pt x="3780" y="241644"/>
                    </a:lnTo>
                    <a:lnTo>
                      <a:pt x="0" y="288353"/>
                    </a:lnTo>
                    <a:lnTo>
                      <a:pt x="283" y="301419"/>
                    </a:lnTo>
                    <a:lnTo>
                      <a:pt x="4516" y="339785"/>
                    </a:lnTo>
                    <a:lnTo>
                      <a:pt x="13816" y="376834"/>
                    </a:lnTo>
                    <a:lnTo>
                      <a:pt x="34375" y="425001"/>
                    </a:lnTo>
                    <a:lnTo>
                      <a:pt x="60040" y="473796"/>
                    </a:lnTo>
                    <a:lnTo>
                      <a:pt x="88076" y="521682"/>
                    </a:lnTo>
                    <a:lnTo>
                      <a:pt x="117514" y="567927"/>
                    </a:lnTo>
                    <a:lnTo>
                      <a:pt x="147386" y="611793"/>
                    </a:lnTo>
                    <a:lnTo>
                      <a:pt x="176726" y="652545"/>
                    </a:lnTo>
                    <a:lnTo>
                      <a:pt x="204565" y="689449"/>
                    </a:lnTo>
                    <a:lnTo>
                      <a:pt x="230010" y="721861"/>
                    </a:lnTo>
                    <a:lnTo>
                      <a:pt x="261251" y="760049"/>
                    </a:lnTo>
                    <a:lnTo>
                      <a:pt x="276212" y="777684"/>
                    </a:lnTo>
                    <a:lnTo>
                      <a:pt x="279222" y="781240"/>
                    </a:lnTo>
                    <a:lnTo>
                      <a:pt x="283679" y="783272"/>
                    </a:lnTo>
                    <a:lnTo>
                      <a:pt x="293039" y="783272"/>
                    </a:lnTo>
                    <a:lnTo>
                      <a:pt x="324855" y="748768"/>
                    </a:lnTo>
                    <a:lnTo>
                      <a:pt x="359141" y="706227"/>
                    </a:lnTo>
                    <a:lnTo>
                      <a:pt x="385646" y="671893"/>
                    </a:lnTo>
                    <a:lnTo>
                      <a:pt x="414200" y="633317"/>
                    </a:lnTo>
                    <a:lnTo>
                      <a:pt x="443699" y="591426"/>
                    </a:lnTo>
                    <a:lnTo>
                      <a:pt x="473159" y="546989"/>
                    </a:lnTo>
                    <a:lnTo>
                      <a:pt x="501599" y="500774"/>
                    </a:lnTo>
                    <a:lnTo>
                      <a:pt x="528034" y="453549"/>
                    </a:lnTo>
                    <a:lnTo>
                      <a:pt x="535925" y="438137"/>
                    </a:lnTo>
                    <a:lnTo>
                      <a:pt x="288340" y="438137"/>
                    </a:lnTo>
                    <a:lnTo>
                      <a:pt x="273663" y="437423"/>
                    </a:lnTo>
                    <a:lnTo>
                      <a:pt x="232292" y="427256"/>
                    </a:lnTo>
                    <a:lnTo>
                      <a:pt x="196320" y="406456"/>
                    </a:lnTo>
                    <a:lnTo>
                      <a:pt x="167496" y="376743"/>
                    </a:lnTo>
                    <a:lnTo>
                      <a:pt x="147809" y="340199"/>
                    </a:lnTo>
                    <a:lnTo>
                      <a:pt x="138887" y="298361"/>
                    </a:lnTo>
                    <a:lnTo>
                      <a:pt x="139499" y="282534"/>
                    </a:lnTo>
                    <a:lnTo>
                      <a:pt x="148884" y="238608"/>
                    </a:lnTo>
                    <a:lnTo>
                      <a:pt x="168314" y="201036"/>
                    </a:lnTo>
                    <a:lnTo>
                      <a:pt x="196149" y="171137"/>
                    </a:lnTo>
                    <a:lnTo>
                      <a:pt x="230748" y="150226"/>
                    </a:lnTo>
                    <a:lnTo>
                      <a:pt x="270468" y="139621"/>
                    </a:lnTo>
                    <a:lnTo>
                      <a:pt x="284562" y="138604"/>
                    </a:lnTo>
                    <a:lnTo>
                      <a:pt x="533587" y="138604"/>
                    </a:lnTo>
                    <a:lnTo>
                      <a:pt x="533422" y="138306"/>
                    </a:lnTo>
                    <a:lnTo>
                      <a:pt x="507190" y="101850"/>
                    </a:lnTo>
                    <a:lnTo>
                      <a:pt x="475888" y="70073"/>
                    </a:lnTo>
                    <a:lnTo>
                      <a:pt x="440115" y="43534"/>
                    </a:lnTo>
                    <a:lnTo>
                      <a:pt x="400470" y="22795"/>
                    </a:lnTo>
                    <a:lnTo>
                      <a:pt x="357446" y="8395"/>
                    </a:lnTo>
                    <a:lnTo>
                      <a:pt x="311935" y="957"/>
                    </a:lnTo>
                    <a:lnTo>
                      <a:pt x="288340" y="0"/>
                    </a:lnTo>
                    <a:close/>
                  </a:path>
                  <a:path w="577214" h="783590">
                    <a:moveTo>
                      <a:pt x="533587" y="138604"/>
                    </a:moveTo>
                    <a:lnTo>
                      <a:pt x="284562" y="138604"/>
                    </a:lnTo>
                    <a:lnTo>
                      <a:pt x="299689" y="139291"/>
                    </a:lnTo>
                    <a:lnTo>
                      <a:pt x="314352" y="141328"/>
                    </a:lnTo>
                    <a:lnTo>
                      <a:pt x="354968" y="154889"/>
                    </a:lnTo>
                    <a:lnTo>
                      <a:pt x="389266" y="178268"/>
                    </a:lnTo>
                    <a:lnTo>
                      <a:pt x="415635" y="209725"/>
                    </a:lnTo>
                    <a:lnTo>
                      <a:pt x="432460" y="247515"/>
                    </a:lnTo>
                    <a:lnTo>
                      <a:pt x="437578" y="275366"/>
                    </a:lnTo>
                    <a:lnTo>
                      <a:pt x="437017" y="291511"/>
                    </a:lnTo>
                    <a:lnTo>
                      <a:pt x="427910" y="336152"/>
                    </a:lnTo>
                    <a:lnTo>
                      <a:pt x="408914" y="374183"/>
                    </a:lnTo>
                    <a:lnTo>
                      <a:pt x="381625" y="404421"/>
                    </a:lnTo>
                    <a:lnTo>
                      <a:pt x="347640" y="425678"/>
                    </a:lnTo>
                    <a:lnTo>
                      <a:pt x="308555" y="436771"/>
                    </a:lnTo>
                    <a:lnTo>
                      <a:pt x="288340" y="438137"/>
                    </a:lnTo>
                    <a:lnTo>
                      <a:pt x="535925" y="438137"/>
                    </a:lnTo>
                    <a:lnTo>
                      <a:pt x="556509" y="394394"/>
                    </a:lnTo>
                    <a:lnTo>
                      <a:pt x="571064" y="345805"/>
                    </a:lnTo>
                    <a:lnTo>
                      <a:pt x="576111" y="307652"/>
                    </a:lnTo>
                    <a:lnTo>
                      <a:pt x="576666" y="294650"/>
                    </a:lnTo>
                    <a:lnTo>
                      <a:pt x="575713" y="270138"/>
                    </a:lnTo>
                    <a:lnTo>
                      <a:pt x="568282" y="223011"/>
                    </a:lnTo>
                    <a:lnTo>
                      <a:pt x="553985" y="178880"/>
                    </a:lnTo>
                    <a:lnTo>
                      <a:pt x="544449" y="158113"/>
                    </a:lnTo>
                    <a:lnTo>
                      <a:pt x="533587" y="138604"/>
                    </a:lnTo>
                    <a:close/>
                  </a:path>
                </a:pathLst>
              </a:custGeom>
              <a:solidFill>
                <a:srgbClr val="0070C0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endParaRPr dirty="0"/>
              </a:p>
            </p:txBody>
          </p:sp>
          <p:sp>
            <p:nvSpPr>
              <p:cNvPr id="87" name="object 15">
                <a:extLst>
                  <a:ext uri="{FF2B5EF4-FFF2-40B4-BE49-F238E27FC236}">
                    <a16:creationId xmlns:a16="http://schemas.microsoft.com/office/drawing/2014/main" id="{35E91A8B-F86C-4D4F-837F-5363B8C2C16D}"/>
                  </a:ext>
                </a:extLst>
              </p:cNvPr>
              <p:cNvSpPr/>
              <p:nvPr/>
            </p:nvSpPr>
            <p:spPr>
              <a:xfrm flipH="1">
                <a:off x="1724630" y="843496"/>
                <a:ext cx="178911" cy="307777"/>
              </a:xfrm>
              <a:custGeom>
                <a:avLst/>
                <a:gdLst/>
                <a:ahLst/>
                <a:cxnLst/>
                <a:rect l="l" t="t" r="r" b="b"/>
                <a:pathLst>
                  <a:path w="577214" h="783590">
                    <a:moveTo>
                      <a:pt x="288340" y="0"/>
                    </a:moveTo>
                    <a:lnTo>
                      <a:pt x="241601" y="3787"/>
                    </a:lnTo>
                    <a:lnTo>
                      <a:pt x="197300" y="14725"/>
                    </a:lnTo>
                    <a:lnTo>
                      <a:pt x="155944" y="32235"/>
                    </a:lnTo>
                    <a:lnTo>
                      <a:pt x="118160" y="55710"/>
                    </a:lnTo>
                    <a:lnTo>
                      <a:pt x="84548" y="84555"/>
                    </a:lnTo>
                    <a:lnTo>
                      <a:pt x="55706" y="118168"/>
                    </a:lnTo>
                    <a:lnTo>
                      <a:pt x="32232" y="155953"/>
                    </a:lnTo>
                    <a:lnTo>
                      <a:pt x="14724" y="197312"/>
                    </a:lnTo>
                    <a:lnTo>
                      <a:pt x="3780" y="241644"/>
                    </a:lnTo>
                    <a:lnTo>
                      <a:pt x="0" y="288353"/>
                    </a:lnTo>
                    <a:lnTo>
                      <a:pt x="283" y="301419"/>
                    </a:lnTo>
                    <a:lnTo>
                      <a:pt x="4516" y="339785"/>
                    </a:lnTo>
                    <a:lnTo>
                      <a:pt x="13816" y="376834"/>
                    </a:lnTo>
                    <a:lnTo>
                      <a:pt x="34375" y="425001"/>
                    </a:lnTo>
                    <a:lnTo>
                      <a:pt x="60040" y="473796"/>
                    </a:lnTo>
                    <a:lnTo>
                      <a:pt x="88076" y="521682"/>
                    </a:lnTo>
                    <a:lnTo>
                      <a:pt x="117514" y="567927"/>
                    </a:lnTo>
                    <a:lnTo>
                      <a:pt x="147386" y="611793"/>
                    </a:lnTo>
                    <a:lnTo>
                      <a:pt x="176726" y="652545"/>
                    </a:lnTo>
                    <a:lnTo>
                      <a:pt x="204565" y="689449"/>
                    </a:lnTo>
                    <a:lnTo>
                      <a:pt x="230010" y="721861"/>
                    </a:lnTo>
                    <a:lnTo>
                      <a:pt x="261251" y="760049"/>
                    </a:lnTo>
                    <a:lnTo>
                      <a:pt x="276212" y="777684"/>
                    </a:lnTo>
                    <a:lnTo>
                      <a:pt x="279222" y="781240"/>
                    </a:lnTo>
                    <a:lnTo>
                      <a:pt x="283679" y="783272"/>
                    </a:lnTo>
                    <a:lnTo>
                      <a:pt x="293039" y="783272"/>
                    </a:lnTo>
                    <a:lnTo>
                      <a:pt x="324855" y="748768"/>
                    </a:lnTo>
                    <a:lnTo>
                      <a:pt x="359141" y="706227"/>
                    </a:lnTo>
                    <a:lnTo>
                      <a:pt x="385646" y="671893"/>
                    </a:lnTo>
                    <a:lnTo>
                      <a:pt x="414200" y="633317"/>
                    </a:lnTo>
                    <a:lnTo>
                      <a:pt x="443699" y="591426"/>
                    </a:lnTo>
                    <a:lnTo>
                      <a:pt x="473159" y="546989"/>
                    </a:lnTo>
                    <a:lnTo>
                      <a:pt x="501599" y="500774"/>
                    </a:lnTo>
                    <a:lnTo>
                      <a:pt x="528034" y="453549"/>
                    </a:lnTo>
                    <a:lnTo>
                      <a:pt x="535925" y="438137"/>
                    </a:lnTo>
                    <a:lnTo>
                      <a:pt x="288340" y="438137"/>
                    </a:lnTo>
                    <a:lnTo>
                      <a:pt x="273663" y="437423"/>
                    </a:lnTo>
                    <a:lnTo>
                      <a:pt x="232292" y="427256"/>
                    </a:lnTo>
                    <a:lnTo>
                      <a:pt x="196320" y="406456"/>
                    </a:lnTo>
                    <a:lnTo>
                      <a:pt x="167496" y="376743"/>
                    </a:lnTo>
                    <a:lnTo>
                      <a:pt x="147809" y="340199"/>
                    </a:lnTo>
                    <a:lnTo>
                      <a:pt x="138887" y="298361"/>
                    </a:lnTo>
                    <a:lnTo>
                      <a:pt x="139499" y="282534"/>
                    </a:lnTo>
                    <a:lnTo>
                      <a:pt x="148884" y="238608"/>
                    </a:lnTo>
                    <a:lnTo>
                      <a:pt x="168314" y="201036"/>
                    </a:lnTo>
                    <a:lnTo>
                      <a:pt x="196149" y="171137"/>
                    </a:lnTo>
                    <a:lnTo>
                      <a:pt x="230748" y="150226"/>
                    </a:lnTo>
                    <a:lnTo>
                      <a:pt x="270468" y="139621"/>
                    </a:lnTo>
                    <a:lnTo>
                      <a:pt x="284562" y="138604"/>
                    </a:lnTo>
                    <a:lnTo>
                      <a:pt x="533587" y="138604"/>
                    </a:lnTo>
                    <a:lnTo>
                      <a:pt x="533422" y="138306"/>
                    </a:lnTo>
                    <a:lnTo>
                      <a:pt x="507190" y="101850"/>
                    </a:lnTo>
                    <a:lnTo>
                      <a:pt x="475888" y="70073"/>
                    </a:lnTo>
                    <a:lnTo>
                      <a:pt x="440115" y="43534"/>
                    </a:lnTo>
                    <a:lnTo>
                      <a:pt x="400470" y="22795"/>
                    </a:lnTo>
                    <a:lnTo>
                      <a:pt x="357446" y="8395"/>
                    </a:lnTo>
                    <a:lnTo>
                      <a:pt x="311935" y="957"/>
                    </a:lnTo>
                    <a:lnTo>
                      <a:pt x="288340" y="0"/>
                    </a:lnTo>
                    <a:close/>
                  </a:path>
                  <a:path w="577214" h="783590">
                    <a:moveTo>
                      <a:pt x="533587" y="138604"/>
                    </a:moveTo>
                    <a:lnTo>
                      <a:pt x="284562" y="138604"/>
                    </a:lnTo>
                    <a:lnTo>
                      <a:pt x="299689" y="139291"/>
                    </a:lnTo>
                    <a:lnTo>
                      <a:pt x="314352" y="141328"/>
                    </a:lnTo>
                    <a:lnTo>
                      <a:pt x="354968" y="154889"/>
                    </a:lnTo>
                    <a:lnTo>
                      <a:pt x="389266" y="178268"/>
                    </a:lnTo>
                    <a:lnTo>
                      <a:pt x="415635" y="209725"/>
                    </a:lnTo>
                    <a:lnTo>
                      <a:pt x="432460" y="247515"/>
                    </a:lnTo>
                    <a:lnTo>
                      <a:pt x="437578" y="275366"/>
                    </a:lnTo>
                    <a:lnTo>
                      <a:pt x="437017" y="291511"/>
                    </a:lnTo>
                    <a:lnTo>
                      <a:pt x="427910" y="336152"/>
                    </a:lnTo>
                    <a:lnTo>
                      <a:pt x="408914" y="374183"/>
                    </a:lnTo>
                    <a:lnTo>
                      <a:pt x="381625" y="404421"/>
                    </a:lnTo>
                    <a:lnTo>
                      <a:pt x="347640" y="425678"/>
                    </a:lnTo>
                    <a:lnTo>
                      <a:pt x="308555" y="436771"/>
                    </a:lnTo>
                    <a:lnTo>
                      <a:pt x="288340" y="438137"/>
                    </a:lnTo>
                    <a:lnTo>
                      <a:pt x="535925" y="438137"/>
                    </a:lnTo>
                    <a:lnTo>
                      <a:pt x="556509" y="394394"/>
                    </a:lnTo>
                    <a:lnTo>
                      <a:pt x="571064" y="345805"/>
                    </a:lnTo>
                    <a:lnTo>
                      <a:pt x="576111" y="307652"/>
                    </a:lnTo>
                    <a:lnTo>
                      <a:pt x="576666" y="294650"/>
                    </a:lnTo>
                    <a:lnTo>
                      <a:pt x="575713" y="270138"/>
                    </a:lnTo>
                    <a:lnTo>
                      <a:pt x="568282" y="223011"/>
                    </a:lnTo>
                    <a:lnTo>
                      <a:pt x="553985" y="178880"/>
                    </a:lnTo>
                    <a:lnTo>
                      <a:pt x="544449" y="158113"/>
                    </a:lnTo>
                    <a:lnTo>
                      <a:pt x="533587" y="138604"/>
                    </a:lnTo>
                    <a:close/>
                  </a:path>
                </a:pathLst>
              </a:custGeom>
              <a:solidFill>
                <a:srgbClr val="6D4132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endParaRPr dirty="0"/>
              </a:p>
            </p:txBody>
          </p:sp>
          <p:sp>
            <p:nvSpPr>
              <p:cNvPr id="88" name="object 15">
                <a:extLst>
                  <a:ext uri="{FF2B5EF4-FFF2-40B4-BE49-F238E27FC236}">
                    <a16:creationId xmlns:a16="http://schemas.microsoft.com/office/drawing/2014/main" id="{D995D44C-CBB1-43CB-9149-EB4AD1E0443A}"/>
                  </a:ext>
                </a:extLst>
              </p:cNvPr>
              <p:cNvSpPr/>
              <p:nvPr/>
            </p:nvSpPr>
            <p:spPr>
              <a:xfrm>
                <a:off x="2080187" y="1219693"/>
                <a:ext cx="178911" cy="282246"/>
              </a:xfrm>
              <a:custGeom>
                <a:avLst/>
                <a:gdLst/>
                <a:ahLst/>
                <a:cxnLst/>
                <a:rect l="l" t="t" r="r" b="b"/>
                <a:pathLst>
                  <a:path w="577214" h="783590">
                    <a:moveTo>
                      <a:pt x="288340" y="0"/>
                    </a:moveTo>
                    <a:lnTo>
                      <a:pt x="241601" y="3787"/>
                    </a:lnTo>
                    <a:lnTo>
                      <a:pt x="197300" y="14725"/>
                    </a:lnTo>
                    <a:lnTo>
                      <a:pt x="155944" y="32235"/>
                    </a:lnTo>
                    <a:lnTo>
                      <a:pt x="118160" y="55710"/>
                    </a:lnTo>
                    <a:lnTo>
                      <a:pt x="84548" y="84555"/>
                    </a:lnTo>
                    <a:lnTo>
                      <a:pt x="55706" y="118168"/>
                    </a:lnTo>
                    <a:lnTo>
                      <a:pt x="32232" y="155953"/>
                    </a:lnTo>
                    <a:lnTo>
                      <a:pt x="14724" y="197312"/>
                    </a:lnTo>
                    <a:lnTo>
                      <a:pt x="3780" y="241644"/>
                    </a:lnTo>
                    <a:lnTo>
                      <a:pt x="0" y="288353"/>
                    </a:lnTo>
                    <a:lnTo>
                      <a:pt x="283" y="301419"/>
                    </a:lnTo>
                    <a:lnTo>
                      <a:pt x="4516" y="339785"/>
                    </a:lnTo>
                    <a:lnTo>
                      <a:pt x="13816" y="376834"/>
                    </a:lnTo>
                    <a:lnTo>
                      <a:pt x="34375" y="425001"/>
                    </a:lnTo>
                    <a:lnTo>
                      <a:pt x="60040" y="473796"/>
                    </a:lnTo>
                    <a:lnTo>
                      <a:pt x="88076" y="521682"/>
                    </a:lnTo>
                    <a:lnTo>
                      <a:pt x="117514" y="567927"/>
                    </a:lnTo>
                    <a:lnTo>
                      <a:pt x="147386" y="611793"/>
                    </a:lnTo>
                    <a:lnTo>
                      <a:pt x="176726" y="652545"/>
                    </a:lnTo>
                    <a:lnTo>
                      <a:pt x="204565" y="689449"/>
                    </a:lnTo>
                    <a:lnTo>
                      <a:pt x="230010" y="721861"/>
                    </a:lnTo>
                    <a:lnTo>
                      <a:pt x="261251" y="760049"/>
                    </a:lnTo>
                    <a:lnTo>
                      <a:pt x="276212" y="777684"/>
                    </a:lnTo>
                    <a:lnTo>
                      <a:pt x="279222" y="781240"/>
                    </a:lnTo>
                    <a:lnTo>
                      <a:pt x="283679" y="783272"/>
                    </a:lnTo>
                    <a:lnTo>
                      <a:pt x="293039" y="783272"/>
                    </a:lnTo>
                    <a:lnTo>
                      <a:pt x="324855" y="748768"/>
                    </a:lnTo>
                    <a:lnTo>
                      <a:pt x="359141" y="706227"/>
                    </a:lnTo>
                    <a:lnTo>
                      <a:pt x="385646" y="671893"/>
                    </a:lnTo>
                    <a:lnTo>
                      <a:pt x="414200" y="633317"/>
                    </a:lnTo>
                    <a:lnTo>
                      <a:pt x="443699" y="591426"/>
                    </a:lnTo>
                    <a:lnTo>
                      <a:pt x="473159" y="546989"/>
                    </a:lnTo>
                    <a:lnTo>
                      <a:pt x="501599" y="500774"/>
                    </a:lnTo>
                    <a:lnTo>
                      <a:pt x="528034" y="453549"/>
                    </a:lnTo>
                    <a:lnTo>
                      <a:pt x="535925" y="438137"/>
                    </a:lnTo>
                    <a:lnTo>
                      <a:pt x="288340" y="438137"/>
                    </a:lnTo>
                    <a:lnTo>
                      <a:pt x="273663" y="437423"/>
                    </a:lnTo>
                    <a:lnTo>
                      <a:pt x="232292" y="427256"/>
                    </a:lnTo>
                    <a:lnTo>
                      <a:pt x="196320" y="406456"/>
                    </a:lnTo>
                    <a:lnTo>
                      <a:pt x="167496" y="376743"/>
                    </a:lnTo>
                    <a:lnTo>
                      <a:pt x="147809" y="340199"/>
                    </a:lnTo>
                    <a:lnTo>
                      <a:pt x="138887" y="298361"/>
                    </a:lnTo>
                    <a:lnTo>
                      <a:pt x="139499" y="282534"/>
                    </a:lnTo>
                    <a:lnTo>
                      <a:pt x="148884" y="238608"/>
                    </a:lnTo>
                    <a:lnTo>
                      <a:pt x="168314" y="201036"/>
                    </a:lnTo>
                    <a:lnTo>
                      <a:pt x="196149" y="171137"/>
                    </a:lnTo>
                    <a:lnTo>
                      <a:pt x="230748" y="150226"/>
                    </a:lnTo>
                    <a:lnTo>
                      <a:pt x="270468" y="139621"/>
                    </a:lnTo>
                    <a:lnTo>
                      <a:pt x="284562" y="138604"/>
                    </a:lnTo>
                    <a:lnTo>
                      <a:pt x="533587" y="138604"/>
                    </a:lnTo>
                    <a:lnTo>
                      <a:pt x="533422" y="138306"/>
                    </a:lnTo>
                    <a:lnTo>
                      <a:pt x="507190" y="101850"/>
                    </a:lnTo>
                    <a:lnTo>
                      <a:pt x="475888" y="70073"/>
                    </a:lnTo>
                    <a:lnTo>
                      <a:pt x="440115" y="43534"/>
                    </a:lnTo>
                    <a:lnTo>
                      <a:pt x="400470" y="22795"/>
                    </a:lnTo>
                    <a:lnTo>
                      <a:pt x="357446" y="8395"/>
                    </a:lnTo>
                    <a:lnTo>
                      <a:pt x="311935" y="957"/>
                    </a:lnTo>
                    <a:lnTo>
                      <a:pt x="288340" y="0"/>
                    </a:lnTo>
                    <a:close/>
                  </a:path>
                  <a:path w="577214" h="783590">
                    <a:moveTo>
                      <a:pt x="533587" y="138604"/>
                    </a:moveTo>
                    <a:lnTo>
                      <a:pt x="284562" y="138604"/>
                    </a:lnTo>
                    <a:lnTo>
                      <a:pt x="299689" y="139291"/>
                    </a:lnTo>
                    <a:lnTo>
                      <a:pt x="314352" y="141328"/>
                    </a:lnTo>
                    <a:lnTo>
                      <a:pt x="354968" y="154889"/>
                    </a:lnTo>
                    <a:lnTo>
                      <a:pt x="389266" y="178268"/>
                    </a:lnTo>
                    <a:lnTo>
                      <a:pt x="415635" y="209725"/>
                    </a:lnTo>
                    <a:lnTo>
                      <a:pt x="432460" y="247515"/>
                    </a:lnTo>
                    <a:lnTo>
                      <a:pt x="437578" y="275366"/>
                    </a:lnTo>
                    <a:lnTo>
                      <a:pt x="437017" y="291511"/>
                    </a:lnTo>
                    <a:lnTo>
                      <a:pt x="427910" y="336152"/>
                    </a:lnTo>
                    <a:lnTo>
                      <a:pt x="408914" y="374183"/>
                    </a:lnTo>
                    <a:lnTo>
                      <a:pt x="381625" y="404421"/>
                    </a:lnTo>
                    <a:lnTo>
                      <a:pt x="347640" y="425678"/>
                    </a:lnTo>
                    <a:lnTo>
                      <a:pt x="308555" y="436771"/>
                    </a:lnTo>
                    <a:lnTo>
                      <a:pt x="288340" y="438137"/>
                    </a:lnTo>
                    <a:lnTo>
                      <a:pt x="535925" y="438137"/>
                    </a:lnTo>
                    <a:lnTo>
                      <a:pt x="556509" y="394394"/>
                    </a:lnTo>
                    <a:lnTo>
                      <a:pt x="571064" y="345805"/>
                    </a:lnTo>
                    <a:lnTo>
                      <a:pt x="576111" y="307652"/>
                    </a:lnTo>
                    <a:lnTo>
                      <a:pt x="576666" y="294650"/>
                    </a:lnTo>
                    <a:lnTo>
                      <a:pt x="575713" y="270138"/>
                    </a:lnTo>
                    <a:lnTo>
                      <a:pt x="568282" y="223011"/>
                    </a:lnTo>
                    <a:lnTo>
                      <a:pt x="553985" y="178880"/>
                    </a:lnTo>
                    <a:lnTo>
                      <a:pt x="544449" y="158113"/>
                    </a:lnTo>
                    <a:lnTo>
                      <a:pt x="533587" y="138604"/>
                    </a:lnTo>
                    <a:close/>
                  </a:path>
                </a:pathLst>
              </a:custGeom>
              <a:solidFill>
                <a:srgbClr val="E74D39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endParaRPr dirty="0"/>
              </a:p>
            </p:txBody>
          </p:sp>
          <p:sp>
            <p:nvSpPr>
              <p:cNvPr id="89" name="object 15">
                <a:extLst>
                  <a:ext uri="{FF2B5EF4-FFF2-40B4-BE49-F238E27FC236}">
                    <a16:creationId xmlns:a16="http://schemas.microsoft.com/office/drawing/2014/main" id="{3879BB64-24D8-4010-8257-FAED6C9E14C1}"/>
                  </a:ext>
                </a:extLst>
              </p:cNvPr>
              <p:cNvSpPr/>
              <p:nvPr/>
            </p:nvSpPr>
            <p:spPr>
              <a:xfrm>
                <a:off x="1717614" y="1776026"/>
                <a:ext cx="178911" cy="282245"/>
              </a:xfrm>
              <a:custGeom>
                <a:avLst/>
                <a:gdLst/>
                <a:ahLst/>
                <a:cxnLst/>
                <a:rect l="l" t="t" r="r" b="b"/>
                <a:pathLst>
                  <a:path w="577214" h="783590">
                    <a:moveTo>
                      <a:pt x="288340" y="0"/>
                    </a:moveTo>
                    <a:lnTo>
                      <a:pt x="241601" y="3787"/>
                    </a:lnTo>
                    <a:lnTo>
                      <a:pt x="197300" y="14725"/>
                    </a:lnTo>
                    <a:lnTo>
                      <a:pt x="155944" y="32235"/>
                    </a:lnTo>
                    <a:lnTo>
                      <a:pt x="118160" y="55710"/>
                    </a:lnTo>
                    <a:lnTo>
                      <a:pt x="84548" y="84555"/>
                    </a:lnTo>
                    <a:lnTo>
                      <a:pt x="55706" y="118168"/>
                    </a:lnTo>
                    <a:lnTo>
                      <a:pt x="32232" y="155953"/>
                    </a:lnTo>
                    <a:lnTo>
                      <a:pt x="14724" y="197312"/>
                    </a:lnTo>
                    <a:lnTo>
                      <a:pt x="3780" y="241644"/>
                    </a:lnTo>
                    <a:lnTo>
                      <a:pt x="0" y="288353"/>
                    </a:lnTo>
                    <a:lnTo>
                      <a:pt x="283" y="301419"/>
                    </a:lnTo>
                    <a:lnTo>
                      <a:pt x="4516" y="339785"/>
                    </a:lnTo>
                    <a:lnTo>
                      <a:pt x="13816" y="376834"/>
                    </a:lnTo>
                    <a:lnTo>
                      <a:pt x="34375" y="425001"/>
                    </a:lnTo>
                    <a:lnTo>
                      <a:pt x="60040" y="473796"/>
                    </a:lnTo>
                    <a:lnTo>
                      <a:pt x="88076" y="521682"/>
                    </a:lnTo>
                    <a:lnTo>
                      <a:pt x="117514" y="567927"/>
                    </a:lnTo>
                    <a:lnTo>
                      <a:pt x="147386" y="611793"/>
                    </a:lnTo>
                    <a:lnTo>
                      <a:pt x="176726" y="652545"/>
                    </a:lnTo>
                    <a:lnTo>
                      <a:pt x="204565" y="689449"/>
                    </a:lnTo>
                    <a:lnTo>
                      <a:pt x="230010" y="721861"/>
                    </a:lnTo>
                    <a:lnTo>
                      <a:pt x="261251" y="760049"/>
                    </a:lnTo>
                    <a:lnTo>
                      <a:pt x="276212" y="777684"/>
                    </a:lnTo>
                    <a:lnTo>
                      <a:pt x="279222" y="781240"/>
                    </a:lnTo>
                    <a:lnTo>
                      <a:pt x="283679" y="783272"/>
                    </a:lnTo>
                    <a:lnTo>
                      <a:pt x="293039" y="783272"/>
                    </a:lnTo>
                    <a:lnTo>
                      <a:pt x="324855" y="748768"/>
                    </a:lnTo>
                    <a:lnTo>
                      <a:pt x="359141" y="706227"/>
                    </a:lnTo>
                    <a:lnTo>
                      <a:pt x="385646" y="671893"/>
                    </a:lnTo>
                    <a:lnTo>
                      <a:pt x="414200" y="633317"/>
                    </a:lnTo>
                    <a:lnTo>
                      <a:pt x="443699" y="591426"/>
                    </a:lnTo>
                    <a:lnTo>
                      <a:pt x="473159" y="546989"/>
                    </a:lnTo>
                    <a:lnTo>
                      <a:pt x="501599" y="500774"/>
                    </a:lnTo>
                    <a:lnTo>
                      <a:pt x="528034" y="453549"/>
                    </a:lnTo>
                    <a:lnTo>
                      <a:pt x="535925" y="438137"/>
                    </a:lnTo>
                    <a:lnTo>
                      <a:pt x="288340" y="438137"/>
                    </a:lnTo>
                    <a:lnTo>
                      <a:pt x="273663" y="437423"/>
                    </a:lnTo>
                    <a:lnTo>
                      <a:pt x="232292" y="427256"/>
                    </a:lnTo>
                    <a:lnTo>
                      <a:pt x="196320" y="406456"/>
                    </a:lnTo>
                    <a:lnTo>
                      <a:pt x="167496" y="376743"/>
                    </a:lnTo>
                    <a:lnTo>
                      <a:pt x="147809" y="340199"/>
                    </a:lnTo>
                    <a:lnTo>
                      <a:pt x="138887" y="298361"/>
                    </a:lnTo>
                    <a:lnTo>
                      <a:pt x="139499" y="282534"/>
                    </a:lnTo>
                    <a:lnTo>
                      <a:pt x="148884" y="238608"/>
                    </a:lnTo>
                    <a:lnTo>
                      <a:pt x="168314" y="201036"/>
                    </a:lnTo>
                    <a:lnTo>
                      <a:pt x="196149" y="171137"/>
                    </a:lnTo>
                    <a:lnTo>
                      <a:pt x="230748" y="150226"/>
                    </a:lnTo>
                    <a:lnTo>
                      <a:pt x="270468" y="139621"/>
                    </a:lnTo>
                    <a:lnTo>
                      <a:pt x="284562" y="138604"/>
                    </a:lnTo>
                    <a:lnTo>
                      <a:pt x="533587" y="138604"/>
                    </a:lnTo>
                    <a:lnTo>
                      <a:pt x="533422" y="138306"/>
                    </a:lnTo>
                    <a:lnTo>
                      <a:pt x="507190" y="101850"/>
                    </a:lnTo>
                    <a:lnTo>
                      <a:pt x="475888" y="70073"/>
                    </a:lnTo>
                    <a:lnTo>
                      <a:pt x="440115" y="43534"/>
                    </a:lnTo>
                    <a:lnTo>
                      <a:pt x="400470" y="22795"/>
                    </a:lnTo>
                    <a:lnTo>
                      <a:pt x="357446" y="8395"/>
                    </a:lnTo>
                    <a:lnTo>
                      <a:pt x="311935" y="957"/>
                    </a:lnTo>
                    <a:lnTo>
                      <a:pt x="288340" y="0"/>
                    </a:lnTo>
                    <a:close/>
                  </a:path>
                  <a:path w="577214" h="783590">
                    <a:moveTo>
                      <a:pt x="533587" y="138604"/>
                    </a:moveTo>
                    <a:lnTo>
                      <a:pt x="284562" y="138604"/>
                    </a:lnTo>
                    <a:lnTo>
                      <a:pt x="299689" y="139291"/>
                    </a:lnTo>
                    <a:lnTo>
                      <a:pt x="314352" y="141328"/>
                    </a:lnTo>
                    <a:lnTo>
                      <a:pt x="354968" y="154889"/>
                    </a:lnTo>
                    <a:lnTo>
                      <a:pt x="389266" y="178268"/>
                    </a:lnTo>
                    <a:lnTo>
                      <a:pt x="415635" y="209725"/>
                    </a:lnTo>
                    <a:lnTo>
                      <a:pt x="432460" y="247515"/>
                    </a:lnTo>
                    <a:lnTo>
                      <a:pt x="437578" y="275366"/>
                    </a:lnTo>
                    <a:lnTo>
                      <a:pt x="437017" y="291511"/>
                    </a:lnTo>
                    <a:lnTo>
                      <a:pt x="427910" y="336152"/>
                    </a:lnTo>
                    <a:lnTo>
                      <a:pt x="408914" y="374183"/>
                    </a:lnTo>
                    <a:lnTo>
                      <a:pt x="381625" y="404421"/>
                    </a:lnTo>
                    <a:lnTo>
                      <a:pt x="347640" y="425678"/>
                    </a:lnTo>
                    <a:lnTo>
                      <a:pt x="308555" y="436771"/>
                    </a:lnTo>
                    <a:lnTo>
                      <a:pt x="288340" y="438137"/>
                    </a:lnTo>
                    <a:lnTo>
                      <a:pt x="535925" y="438137"/>
                    </a:lnTo>
                    <a:lnTo>
                      <a:pt x="556509" y="394394"/>
                    </a:lnTo>
                    <a:lnTo>
                      <a:pt x="571064" y="345805"/>
                    </a:lnTo>
                    <a:lnTo>
                      <a:pt x="576111" y="307652"/>
                    </a:lnTo>
                    <a:lnTo>
                      <a:pt x="576666" y="294650"/>
                    </a:lnTo>
                    <a:lnTo>
                      <a:pt x="575713" y="270138"/>
                    </a:lnTo>
                    <a:lnTo>
                      <a:pt x="568282" y="223011"/>
                    </a:lnTo>
                    <a:lnTo>
                      <a:pt x="553985" y="178880"/>
                    </a:lnTo>
                    <a:lnTo>
                      <a:pt x="544449" y="158113"/>
                    </a:lnTo>
                    <a:lnTo>
                      <a:pt x="533587" y="138604"/>
                    </a:lnTo>
                    <a:close/>
                  </a:path>
                </a:pathLst>
              </a:custGeom>
              <a:solidFill>
                <a:srgbClr val="E74D39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endParaRPr dirty="0"/>
              </a:p>
            </p:txBody>
          </p:sp>
          <p:sp>
            <p:nvSpPr>
              <p:cNvPr id="90" name="object 15">
                <a:extLst>
                  <a:ext uri="{FF2B5EF4-FFF2-40B4-BE49-F238E27FC236}">
                    <a16:creationId xmlns:a16="http://schemas.microsoft.com/office/drawing/2014/main" id="{34671519-20D3-4212-BB59-5165D3784FB3}"/>
                  </a:ext>
                </a:extLst>
              </p:cNvPr>
              <p:cNvSpPr/>
              <p:nvPr/>
            </p:nvSpPr>
            <p:spPr>
              <a:xfrm>
                <a:off x="2655736" y="1422272"/>
                <a:ext cx="178911" cy="282246"/>
              </a:xfrm>
              <a:custGeom>
                <a:avLst/>
                <a:gdLst/>
                <a:ahLst/>
                <a:cxnLst/>
                <a:rect l="l" t="t" r="r" b="b"/>
                <a:pathLst>
                  <a:path w="577214" h="783590">
                    <a:moveTo>
                      <a:pt x="288340" y="0"/>
                    </a:moveTo>
                    <a:lnTo>
                      <a:pt x="241601" y="3787"/>
                    </a:lnTo>
                    <a:lnTo>
                      <a:pt x="197300" y="14725"/>
                    </a:lnTo>
                    <a:lnTo>
                      <a:pt x="155944" y="32235"/>
                    </a:lnTo>
                    <a:lnTo>
                      <a:pt x="118160" y="55710"/>
                    </a:lnTo>
                    <a:lnTo>
                      <a:pt x="84548" y="84555"/>
                    </a:lnTo>
                    <a:lnTo>
                      <a:pt x="55706" y="118168"/>
                    </a:lnTo>
                    <a:lnTo>
                      <a:pt x="32232" y="155953"/>
                    </a:lnTo>
                    <a:lnTo>
                      <a:pt x="14724" y="197312"/>
                    </a:lnTo>
                    <a:lnTo>
                      <a:pt x="3780" y="241644"/>
                    </a:lnTo>
                    <a:lnTo>
                      <a:pt x="0" y="288353"/>
                    </a:lnTo>
                    <a:lnTo>
                      <a:pt x="283" y="301419"/>
                    </a:lnTo>
                    <a:lnTo>
                      <a:pt x="4516" y="339785"/>
                    </a:lnTo>
                    <a:lnTo>
                      <a:pt x="13816" y="376834"/>
                    </a:lnTo>
                    <a:lnTo>
                      <a:pt x="34375" y="425001"/>
                    </a:lnTo>
                    <a:lnTo>
                      <a:pt x="60040" y="473796"/>
                    </a:lnTo>
                    <a:lnTo>
                      <a:pt x="88076" y="521682"/>
                    </a:lnTo>
                    <a:lnTo>
                      <a:pt x="117514" y="567927"/>
                    </a:lnTo>
                    <a:lnTo>
                      <a:pt x="147386" y="611793"/>
                    </a:lnTo>
                    <a:lnTo>
                      <a:pt x="176726" y="652545"/>
                    </a:lnTo>
                    <a:lnTo>
                      <a:pt x="204565" y="689449"/>
                    </a:lnTo>
                    <a:lnTo>
                      <a:pt x="230010" y="721861"/>
                    </a:lnTo>
                    <a:lnTo>
                      <a:pt x="261251" y="760049"/>
                    </a:lnTo>
                    <a:lnTo>
                      <a:pt x="276212" y="777684"/>
                    </a:lnTo>
                    <a:lnTo>
                      <a:pt x="279222" y="781240"/>
                    </a:lnTo>
                    <a:lnTo>
                      <a:pt x="283679" y="783272"/>
                    </a:lnTo>
                    <a:lnTo>
                      <a:pt x="293039" y="783272"/>
                    </a:lnTo>
                    <a:lnTo>
                      <a:pt x="324855" y="748768"/>
                    </a:lnTo>
                    <a:lnTo>
                      <a:pt x="359141" y="706227"/>
                    </a:lnTo>
                    <a:lnTo>
                      <a:pt x="385646" y="671893"/>
                    </a:lnTo>
                    <a:lnTo>
                      <a:pt x="414200" y="633317"/>
                    </a:lnTo>
                    <a:lnTo>
                      <a:pt x="443699" y="591426"/>
                    </a:lnTo>
                    <a:lnTo>
                      <a:pt x="473159" y="546989"/>
                    </a:lnTo>
                    <a:lnTo>
                      <a:pt x="501599" y="500774"/>
                    </a:lnTo>
                    <a:lnTo>
                      <a:pt x="528034" y="453549"/>
                    </a:lnTo>
                    <a:lnTo>
                      <a:pt x="535925" y="438137"/>
                    </a:lnTo>
                    <a:lnTo>
                      <a:pt x="288340" y="438137"/>
                    </a:lnTo>
                    <a:lnTo>
                      <a:pt x="273663" y="437423"/>
                    </a:lnTo>
                    <a:lnTo>
                      <a:pt x="232292" y="427256"/>
                    </a:lnTo>
                    <a:lnTo>
                      <a:pt x="196320" y="406456"/>
                    </a:lnTo>
                    <a:lnTo>
                      <a:pt x="167496" y="376743"/>
                    </a:lnTo>
                    <a:lnTo>
                      <a:pt x="147809" y="340199"/>
                    </a:lnTo>
                    <a:lnTo>
                      <a:pt x="138887" y="298361"/>
                    </a:lnTo>
                    <a:lnTo>
                      <a:pt x="139499" y="282534"/>
                    </a:lnTo>
                    <a:lnTo>
                      <a:pt x="148884" y="238608"/>
                    </a:lnTo>
                    <a:lnTo>
                      <a:pt x="168314" y="201036"/>
                    </a:lnTo>
                    <a:lnTo>
                      <a:pt x="196149" y="171137"/>
                    </a:lnTo>
                    <a:lnTo>
                      <a:pt x="230748" y="150226"/>
                    </a:lnTo>
                    <a:lnTo>
                      <a:pt x="270468" y="139621"/>
                    </a:lnTo>
                    <a:lnTo>
                      <a:pt x="284562" y="138604"/>
                    </a:lnTo>
                    <a:lnTo>
                      <a:pt x="533587" y="138604"/>
                    </a:lnTo>
                    <a:lnTo>
                      <a:pt x="533422" y="138306"/>
                    </a:lnTo>
                    <a:lnTo>
                      <a:pt x="507190" y="101850"/>
                    </a:lnTo>
                    <a:lnTo>
                      <a:pt x="475888" y="70073"/>
                    </a:lnTo>
                    <a:lnTo>
                      <a:pt x="440115" y="43534"/>
                    </a:lnTo>
                    <a:lnTo>
                      <a:pt x="400470" y="22795"/>
                    </a:lnTo>
                    <a:lnTo>
                      <a:pt x="357446" y="8395"/>
                    </a:lnTo>
                    <a:lnTo>
                      <a:pt x="311935" y="957"/>
                    </a:lnTo>
                    <a:lnTo>
                      <a:pt x="288340" y="0"/>
                    </a:lnTo>
                    <a:close/>
                  </a:path>
                  <a:path w="577214" h="783590">
                    <a:moveTo>
                      <a:pt x="533587" y="138604"/>
                    </a:moveTo>
                    <a:lnTo>
                      <a:pt x="284562" y="138604"/>
                    </a:lnTo>
                    <a:lnTo>
                      <a:pt x="299689" y="139291"/>
                    </a:lnTo>
                    <a:lnTo>
                      <a:pt x="314352" y="141328"/>
                    </a:lnTo>
                    <a:lnTo>
                      <a:pt x="354968" y="154889"/>
                    </a:lnTo>
                    <a:lnTo>
                      <a:pt x="389266" y="178268"/>
                    </a:lnTo>
                    <a:lnTo>
                      <a:pt x="415635" y="209725"/>
                    </a:lnTo>
                    <a:lnTo>
                      <a:pt x="432460" y="247515"/>
                    </a:lnTo>
                    <a:lnTo>
                      <a:pt x="437578" y="275366"/>
                    </a:lnTo>
                    <a:lnTo>
                      <a:pt x="437017" y="291511"/>
                    </a:lnTo>
                    <a:lnTo>
                      <a:pt x="427910" y="336152"/>
                    </a:lnTo>
                    <a:lnTo>
                      <a:pt x="408914" y="374183"/>
                    </a:lnTo>
                    <a:lnTo>
                      <a:pt x="381625" y="404421"/>
                    </a:lnTo>
                    <a:lnTo>
                      <a:pt x="347640" y="425678"/>
                    </a:lnTo>
                    <a:lnTo>
                      <a:pt x="308555" y="436771"/>
                    </a:lnTo>
                    <a:lnTo>
                      <a:pt x="288340" y="438137"/>
                    </a:lnTo>
                    <a:lnTo>
                      <a:pt x="535925" y="438137"/>
                    </a:lnTo>
                    <a:lnTo>
                      <a:pt x="556509" y="394394"/>
                    </a:lnTo>
                    <a:lnTo>
                      <a:pt x="571064" y="345805"/>
                    </a:lnTo>
                    <a:lnTo>
                      <a:pt x="576111" y="307652"/>
                    </a:lnTo>
                    <a:lnTo>
                      <a:pt x="576666" y="294650"/>
                    </a:lnTo>
                    <a:lnTo>
                      <a:pt x="575713" y="270138"/>
                    </a:lnTo>
                    <a:lnTo>
                      <a:pt x="568282" y="223011"/>
                    </a:lnTo>
                    <a:lnTo>
                      <a:pt x="553985" y="178880"/>
                    </a:lnTo>
                    <a:lnTo>
                      <a:pt x="544449" y="158113"/>
                    </a:lnTo>
                    <a:lnTo>
                      <a:pt x="533587" y="138604"/>
                    </a:lnTo>
                    <a:close/>
                  </a:path>
                </a:pathLst>
              </a:custGeom>
              <a:solidFill>
                <a:srgbClr val="E74D39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endParaRPr dirty="0"/>
              </a:p>
            </p:txBody>
          </p:sp>
          <p:sp>
            <p:nvSpPr>
              <p:cNvPr id="91" name="object 15">
                <a:extLst>
                  <a:ext uri="{FF2B5EF4-FFF2-40B4-BE49-F238E27FC236}">
                    <a16:creationId xmlns:a16="http://schemas.microsoft.com/office/drawing/2014/main" id="{D7721443-7E31-4F0D-BEAC-0A4E34BAAAC3}"/>
                  </a:ext>
                </a:extLst>
              </p:cNvPr>
              <p:cNvSpPr/>
              <p:nvPr/>
            </p:nvSpPr>
            <p:spPr>
              <a:xfrm>
                <a:off x="2285865" y="792082"/>
                <a:ext cx="178911" cy="282246"/>
              </a:xfrm>
              <a:custGeom>
                <a:avLst/>
                <a:gdLst/>
                <a:ahLst/>
                <a:cxnLst/>
                <a:rect l="l" t="t" r="r" b="b"/>
                <a:pathLst>
                  <a:path w="577214" h="783590">
                    <a:moveTo>
                      <a:pt x="288340" y="0"/>
                    </a:moveTo>
                    <a:lnTo>
                      <a:pt x="241601" y="3787"/>
                    </a:lnTo>
                    <a:lnTo>
                      <a:pt x="197300" y="14725"/>
                    </a:lnTo>
                    <a:lnTo>
                      <a:pt x="155944" y="32235"/>
                    </a:lnTo>
                    <a:lnTo>
                      <a:pt x="118160" y="55710"/>
                    </a:lnTo>
                    <a:lnTo>
                      <a:pt x="84548" y="84555"/>
                    </a:lnTo>
                    <a:lnTo>
                      <a:pt x="55706" y="118168"/>
                    </a:lnTo>
                    <a:lnTo>
                      <a:pt x="32232" y="155953"/>
                    </a:lnTo>
                    <a:lnTo>
                      <a:pt x="14724" y="197312"/>
                    </a:lnTo>
                    <a:lnTo>
                      <a:pt x="3780" y="241644"/>
                    </a:lnTo>
                    <a:lnTo>
                      <a:pt x="0" y="288353"/>
                    </a:lnTo>
                    <a:lnTo>
                      <a:pt x="283" y="301419"/>
                    </a:lnTo>
                    <a:lnTo>
                      <a:pt x="4516" y="339785"/>
                    </a:lnTo>
                    <a:lnTo>
                      <a:pt x="13816" y="376834"/>
                    </a:lnTo>
                    <a:lnTo>
                      <a:pt x="34375" y="425001"/>
                    </a:lnTo>
                    <a:lnTo>
                      <a:pt x="60040" y="473796"/>
                    </a:lnTo>
                    <a:lnTo>
                      <a:pt x="88076" y="521682"/>
                    </a:lnTo>
                    <a:lnTo>
                      <a:pt x="117514" y="567927"/>
                    </a:lnTo>
                    <a:lnTo>
                      <a:pt x="147386" y="611793"/>
                    </a:lnTo>
                    <a:lnTo>
                      <a:pt x="176726" y="652545"/>
                    </a:lnTo>
                    <a:lnTo>
                      <a:pt x="204565" y="689449"/>
                    </a:lnTo>
                    <a:lnTo>
                      <a:pt x="230010" y="721861"/>
                    </a:lnTo>
                    <a:lnTo>
                      <a:pt x="261251" y="760049"/>
                    </a:lnTo>
                    <a:lnTo>
                      <a:pt x="276212" y="777684"/>
                    </a:lnTo>
                    <a:lnTo>
                      <a:pt x="279222" y="781240"/>
                    </a:lnTo>
                    <a:lnTo>
                      <a:pt x="283679" y="783272"/>
                    </a:lnTo>
                    <a:lnTo>
                      <a:pt x="293039" y="783272"/>
                    </a:lnTo>
                    <a:lnTo>
                      <a:pt x="324855" y="748768"/>
                    </a:lnTo>
                    <a:lnTo>
                      <a:pt x="359141" y="706227"/>
                    </a:lnTo>
                    <a:lnTo>
                      <a:pt x="385646" y="671893"/>
                    </a:lnTo>
                    <a:lnTo>
                      <a:pt x="414200" y="633317"/>
                    </a:lnTo>
                    <a:lnTo>
                      <a:pt x="443699" y="591426"/>
                    </a:lnTo>
                    <a:lnTo>
                      <a:pt x="473159" y="546989"/>
                    </a:lnTo>
                    <a:lnTo>
                      <a:pt x="501599" y="500774"/>
                    </a:lnTo>
                    <a:lnTo>
                      <a:pt x="528034" y="453549"/>
                    </a:lnTo>
                    <a:lnTo>
                      <a:pt x="535925" y="438137"/>
                    </a:lnTo>
                    <a:lnTo>
                      <a:pt x="288340" y="438137"/>
                    </a:lnTo>
                    <a:lnTo>
                      <a:pt x="273663" y="437423"/>
                    </a:lnTo>
                    <a:lnTo>
                      <a:pt x="232292" y="427256"/>
                    </a:lnTo>
                    <a:lnTo>
                      <a:pt x="196320" y="406456"/>
                    </a:lnTo>
                    <a:lnTo>
                      <a:pt x="167496" y="376743"/>
                    </a:lnTo>
                    <a:lnTo>
                      <a:pt x="147809" y="340199"/>
                    </a:lnTo>
                    <a:lnTo>
                      <a:pt x="138887" y="298361"/>
                    </a:lnTo>
                    <a:lnTo>
                      <a:pt x="139499" y="282534"/>
                    </a:lnTo>
                    <a:lnTo>
                      <a:pt x="148884" y="238608"/>
                    </a:lnTo>
                    <a:lnTo>
                      <a:pt x="168314" y="201036"/>
                    </a:lnTo>
                    <a:lnTo>
                      <a:pt x="196149" y="171137"/>
                    </a:lnTo>
                    <a:lnTo>
                      <a:pt x="230748" y="150226"/>
                    </a:lnTo>
                    <a:lnTo>
                      <a:pt x="270468" y="139621"/>
                    </a:lnTo>
                    <a:lnTo>
                      <a:pt x="284562" y="138604"/>
                    </a:lnTo>
                    <a:lnTo>
                      <a:pt x="533587" y="138604"/>
                    </a:lnTo>
                    <a:lnTo>
                      <a:pt x="533422" y="138306"/>
                    </a:lnTo>
                    <a:lnTo>
                      <a:pt x="507190" y="101850"/>
                    </a:lnTo>
                    <a:lnTo>
                      <a:pt x="475888" y="70073"/>
                    </a:lnTo>
                    <a:lnTo>
                      <a:pt x="440115" y="43534"/>
                    </a:lnTo>
                    <a:lnTo>
                      <a:pt x="400470" y="22795"/>
                    </a:lnTo>
                    <a:lnTo>
                      <a:pt x="357446" y="8395"/>
                    </a:lnTo>
                    <a:lnTo>
                      <a:pt x="311935" y="957"/>
                    </a:lnTo>
                    <a:lnTo>
                      <a:pt x="288340" y="0"/>
                    </a:lnTo>
                    <a:close/>
                  </a:path>
                  <a:path w="577214" h="783590">
                    <a:moveTo>
                      <a:pt x="533587" y="138604"/>
                    </a:moveTo>
                    <a:lnTo>
                      <a:pt x="284562" y="138604"/>
                    </a:lnTo>
                    <a:lnTo>
                      <a:pt x="299689" y="139291"/>
                    </a:lnTo>
                    <a:lnTo>
                      <a:pt x="314352" y="141328"/>
                    </a:lnTo>
                    <a:lnTo>
                      <a:pt x="354968" y="154889"/>
                    </a:lnTo>
                    <a:lnTo>
                      <a:pt x="389266" y="178268"/>
                    </a:lnTo>
                    <a:lnTo>
                      <a:pt x="415635" y="209725"/>
                    </a:lnTo>
                    <a:lnTo>
                      <a:pt x="432460" y="247515"/>
                    </a:lnTo>
                    <a:lnTo>
                      <a:pt x="437578" y="275366"/>
                    </a:lnTo>
                    <a:lnTo>
                      <a:pt x="437017" y="291511"/>
                    </a:lnTo>
                    <a:lnTo>
                      <a:pt x="427910" y="336152"/>
                    </a:lnTo>
                    <a:lnTo>
                      <a:pt x="408914" y="374183"/>
                    </a:lnTo>
                    <a:lnTo>
                      <a:pt x="381625" y="404421"/>
                    </a:lnTo>
                    <a:lnTo>
                      <a:pt x="347640" y="425678"/>
                    </a:lnTo>
                    <a:lnTo>
                      <a:pt x="308555" y="436771"/>
                    </a:lnTo>
                    <a:lnTo>
                      <a:pt x="288340" y="438137"/>
                    </a:lnTo>
                    <a:lnTo>
                      <a:pt x="535925" y="438137"/>
                    </a:lnTo>
                    <a:lnTo>
                      <a:pt x="556509" y="394394"/>
                    </a:lnTo>
                    <a:lnTo>
                      <a:pt x="571064" y="345805"/>
                    </a:lnTo>
                    <a:lnTo>
                      <a:pt x="576111" y="307652"/>
                    </a:lnTo>
                    <a:lnTo>
                      <a:pt x="576666" y="294650"/>
                    </a:lnTo>
                    <a:lnTo>
                      <a:pt x="575713" y="270138"/>
                    </a:lnTo>
                    <a:lnTo>
                      <a:pt x="568282" y="223011"/>
                    </a:lnTo>
                    <a:lnTo>
                      <a:pt x="553985" y="178880"/>
                    </a:lnTo>
                    <a:lnTo>
                      <a:pt x="544449" y="158113"/>
                    </a:lnTo>
                    <a:lnTo>
                      <a:pt x="533587" y="138604"/>
                    </a:lnTo>
                    <a:close/>
                  </a:path>
                </a:pathLst>
              </a:custGeom>
              <a:solidFill>
                <a:srgbClr val="E74D39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endParaRPr dirty="0"/>
              </a:p>
            </p:txBody>
          </p:sp>
        </p:grpSp>
      </p:grpSp>
      <p:sp>
        <p:nvSpPr>
          <p:cNvPr id="92" name="Freeform 21">
            <a:extLst>
              <a:ext uri="{FF2B5EF4-FFF2-40B4-BE49-F238E27FC236}">
                <a16:creationId xmlns:a16="http://schemas.microsoft.com/office/drawing/2014/main" id="{A5C04AC2-86AE-46DC-8F05-1C672DABF78F}"/>
              </a:ext>
            </a:extLst>
          </p:cNvPr>
          <p:cNvSpPr>
            <a:spLocks noChangeAspect="1"/>
          </p:cNvSpPr>
          <p:nvPr/>
        </p:nvSpPr>
        <p:spPr bwMode="auto">
          <a:xfrm>
            <a:off x="5128559" y="2985990"/>
            <a:ext cx="1112409" cy="1214086"/>
          </a:xfrm>
          <a:custGeom>
            <a:avLst/>
            <a:gdLst/>
            <a:ahLst/>
            <a:cxnLst>
              <a:cxn ang="0">
                <a:pos x="60" y="55"/>
              </a:cxn>
              <a:cxn ang="0">
                <a:pos x="47" y="42"/>
              </a:cxn>
              <a:cxn ang="0">
                <a:pos x="52" y="32"/>
              </a:cxn>
              <a:cxn ang="0">
                <a:pos x="55" y="25"/>
              </a:cxn>
              <a:cxn ang="0">
                <a:pos x="54" y="21"/>
              </a:cxn>
              <a:cxn ang="0">
                <a:pos x="55" y="14"/>
              </a:cxn>
              <a:cxn ang="0">
                <a:pos x="39" y="0"/>
              </a:cxn>
              <a:cxn ang="0">
                <a:pos x="22" y="14"/>
              </a:cxn>
              <a:cxn ang="0">
                <a:pos x="23" y="21"/>
              </a:cxn>
              <a:cxn ang="0">
                <a:pos x="22" y="25"/>
              </a:cxn>
              <a:cxn ang="0">
                <a:pos x="26" y="32"/>
              </a:cxn>
              <a:cxn ang="0">
                <a:pos x="30" y="42"/>
              </a:cxn>
              <a:cxn ang="0">
                <a:pos x="17" y="55"/>
              </a:cxn>
              <a:cxn ang="0">
                <a:pos x="0" y="65"/>
              </a:cxn>
              <a:cxn ang="0">
                <a:pos x="0" y="74"/>
              </a:cxn>
              <a:cxn ang="0">
                <a:pos x="39" y="74"/>
              </a:cxn>
              <a:cxn ang="0">
                <a:pos x="77" y="74"/>
              </a:cxn>
              <a:cxn ang="0">
                <a:pos x="77" y="65"/>
              </a:cxn>
              <a:cxn ang="0">
                <a:pos x="60" y="55"/>
              </a:cxn>
            </a:cxnLst>
            <a:rect l="0" t="0" r="r" b="b"/>
            <a:pathLst>
              <a:path w="77" h="74">
                <a:moveTo>
                  <a:pt x="60" y="55"/>
                </a:moveTo>
                <a:cubicBezTo>
                  <a:pt x="50" y="51"/>
                  <a:pt x="47" y="48"/>
                  <a:pt x="47" y="42"/>
                </a:cubicBezTo>
                <a:cubicBezTo>
                  <a:pt x="47" y="38"/>
                  <a:pt x="50" y="39"/>
                  <a:pt x="52" y="32"/>
                </a:cubicBezTo>
                <a:cubicBezTo>
                  <a:pt x="52" y="29"/>
                  <a:pt x="55" y="31"/>
                  <a:pt x="55" y="25"/>
                </a:cubicBezTo>
                <a:cubicBezTo>
                  <a:pt x="55" y="22"/>
                  <a:pt x="54" y="21"/>
                  <a:pt x="54" y="21"/>
                </a:cubicBezTo>
                <a:cubicBezTo>
                  <a:pt x="54" y="21"/>
                  <a:pt x="55" y="17"/>
                  <a:pt x="55" y="14"/>
                </a:cubicBezTo>
                <a:cubicBezTo>
                  <a:pt x="55" y="10"/>
                  <a:pt x="53" y="0"/>
                  <a:pt x="39" y="0"/>
                </a:cubicBezTo>
                <a:cubicBezTo>
                  <a:pt x="25" y="0"/>
                  <a:pt x="22" y="10"/>
                  <a:pt x="22" y="14"/>
                </a:cubicBezTo>
                <a:cubicBezTo>
                  <a:pt x="23" y="17"/>
                  <a:pt x="23" y="21"/>
                  <a:pt x="23" y="21"/>
                </a:cubicBezTo>
                <a:cubicBezTo>
                  <a:pt x="23" y="21"/>
                  <a:pt x="22" y="22"/>
                  <a:pt x="22" y="25"/>
                </a:cubicBezTo>
                <a:cubicBezTo>
                  <a:pt x="22" y="31"/>
                  <a:pt x="25" y="29"/>
                  <a:pt x="26" y="32"/>
                </a:cubicBezTo>
                <a:cubicBezTo>
                  <a:pt x="27" y="39"/>
                  <a:pt x="30" y="38"/>
                  <a:pt x="30" y="42"/>
                </a:cubicBezTo>
                <a:cubicBezTo>
                  <a:pt x="30" y="48"/>
                  <a:pt x="27" y="51"/>
                  <a:pt x="17" y="55"/>
                </a:cubicBezTo>
                <a:cubicBezTo>
                  <a:pt x="7" y="59"/>
                  <a:pt x="0" y="62"/>
                  <a:pt x="0" y="65"/>
                </a:cubicBezTo>
                <a:cubicBezTo>
                  <a:pt x="0" y="68"/>
                  <a:pt x="0" y="74"/>
                  <a:pt x="0" y="74"/>
                </a:cubicBezTo>
                <a:cubicBezTo>
                  <a:pt x="39" y="74"/>
                  <a:pt x="39" y="74"/>
                  <a:pt x="39" y="74"/>
                </a:cubicBezTo>
                <a:cubicBezTo>
                  <a:pt x="77" y="74"/>
                  <a:pt x="77" y="74"/>
                  <a:pt x="77" y="74"/>
                </a:cubicBezTo>
                <a:cubicBezTo>
                  <a:pt x="77" y="74"/>
                  <a:pt x="77" y="68"/>
                  <a:pt x="77" y="65"/>
                </a:cubicBezTo>
                <a:cubicBezTo>
                  <a:pt x="77" y="62"/>
                  <a:pt x="71" y="59"/>
                  <a:pt x="60" y="55"/>
                </a:cubicBezTo>
                <a:close/>
              </a:path>
            </a:pathLst>
          </a:custGeom>
          <a:solidFill>
            <a:srgbClr val="562212"/>
          </a:solidFill>
          <a:ln w="19050">
            <a:noFill/>
            <a:round/>
            <a:headEnd/>
            <a:tailEnd/>
          </a:ln>
        </p:spPr>
        <p:txBody>
          <a:bodyPr vert="horz" wrap="square" lIns="98694" tIns="49347" rIns="98694" bIns="49347" numCol="1" anchor="t" anchorCtr="0" compatLnSpc="1">
            <a:prstTxWarp prst="textNoShape">
              <a:avLst/>
            </a:prstTxWarp>
          </a:bodyPr>
          <a:lstStyle/>
          <a:p>
            <a:pPr defTabSz="986912" fontAlgn="base">
              <a:spcBef>
                <a:spcPct val="0"/>
              </a:spcBef>
              <a:spcAft>
                <a:spcPct val="0"/>
              </a:spcAft>
            </a:pPr>
            <a:endParaRPr lang="en-GB" sz="1400" dirty="0">
              <a:latin typeface="PT Sans" panose="020B0503020203020204" pitchFamily="34" charset="-52"/>
              <a:cs typeface="Arial" pitchFamily="34" charset="0"/>
            </a:endParaRPr>
          </a:p>
        </p:txBody>
      </p:sp>
      <p:pic>
        <p:nvPicPr>
          <p:cNvPr id="93" name="Рисунок 92">
            <a:extLst>
              <a:ext uri="{FF2B5EF4-FFF2-40B4-BE49-F238E27FC236}">
                <a16:creationId xmlns:a16="http://schemas.microsoft.com/office/drawing/2014/main" id="{5476B075-6198-48D4-8D2C-2A76CC39843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5838" y="1027610"/>
            <a:ext cx="1329369" cy="1187991"/>
          </a:xfrm>
          <a:prstGeom prst="rect">
            <a:avLst/>
          </a:prstGeom>
        </p:spPr>
      </p:pic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8210518B-D6B7-440E-91B1-DA974306375B}"/>
              </a:ext>
            </a:extLst>
          </p:cNvPr>
          <p:cNvSpPr/>
          <p:nvPr/>
        </p:nvSpPr>
        <p:spPr>
          <a:xfrm>
            <a:off x="8114238" y="4238020"/>
            <a:ext cx="3697235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PT Sans" panose="020B0503020203020204" pitchFamily="34" charset="-52"/>
                <a:cs typeface="Arial" panose="020B0604020202020204" pitchFamily="34" charset="0"/>
              </a:rPr>
              <a:t>Центр расположен по адресу г.</a:t>
            </a:r>
            <a:r>
              <a:rPr lang="en-US" sz="1400" dirty="0">
                <a:latin typeface="PT Sans" panose="020B0503020203020204" pitchFamily="34" charset="-52"/>
                <a:cs typeface="Arial" panose="020B0604020202020204" pitchFamily="34" charset="0"/>
              </a:rPr>
              <a:t> </a:t>
            </a:r>
            <a:r>
              <a:rPr lang="ru-RU" sz="1400" dirty="0">
                <a:latin typeface="PT Sans" panose="020B0503020203020204" pitchFamily="34" charset="-52"/>
                <a:cs typeface="Arial" panose="020B0604020202020204" pitchFamily="34" charset="0"/>
              </a:rPr>
              <a:t>Иркутск, ул. Рабочая, 2 «А»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dirty="0">
                <a:latin typeface="PT Sans" panose="020B0503020203020204" pitchFamily="34" charset="-52"/>
                <a:cs typeface="Arial" panose="020B0604020202020204" pitchFamily="34" charset="0"/>
              </a:rPr>
              <a:t>Услуги и поддержка для бизнеса</a:t>
            </a:r>
            <a:r>
              <a:rPr lang="ru-RU" sz="1400" dirty="0">
                <a:latin typeface="PT Sans" panose="020B0503020203020204" pitchFamily="34" charset="-52"/>
              </a:rPr>
              <a:t> по принципу «одного окна».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dirty="0">
                <a:latin typeface="PT Sans" panose="020B0503020203020204" pitchFamily="34" charset="-52"/>
                <a:cs typeface="Arial" panose="020B0604020202020204" pitchFamily="34" charset="0"/>
              </a:rPr>
              <a:t>Единая организация пространства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dirty="0">
                <a:latin typeface="PT Sans" panose="020B0503020203020204" pitchFamily="34" charset="-52"/>
                <a:cs typeface="Arial" panose="020B0604020202020204" pitchFamily="34" charset="0"/>
              </a:rPr>
              <a:t>Единые регламенты и стандарты предоставления услуг</a:t>
            </a:r>
          </a:p>
          <a:p>
            <a:r>
              <a:rPr lang="ru-RU" sz="1400" dirty="0">
                <a:latin typeface="PT Sans" panose="020B0503020203020204" pitchFamily="34" charset="-52"/>
                <a:cs typeface="Arial" panose="020B0604020202020204" pitchFamily="34" charset="0"/>
              </a:rPr>
              <a:t> </a:t>
            </a:r>
            <a:endParaRPr lang="ru-RU" sz="1400" dirty="0">
              <a:latin typeface="PT Sans" panose="020B0503020203020204" pitchFamily="34" charset="-52"/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1AFBD1A1-7ADF-4C05-8F91-58DBAFBFC79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74851" y="1012377"/>
            <a:ext cx="2809875" cy="3038475"/>
          </a:xfrm>
          <a:prstGeom prst="rect">
            <a:avLst/>
          </a:prstGeom>
        </p:spPr>
      </p:pic>
      <p:pic>
        <p:nvPicPr>
          <p:cNvPr id="9" name="Рисунок 8" descr="Лампочка">
            <a:extLst>
              <a:ext uri="{FF2B5EF4-FFF2-40B4-BE49-F238E27FC236}">
                <a16:creationId xmlns:a16="http://schemas.microsoft.com/office/drawing/2014/main" id="{E79EC03D-0110-4EA1-B6AC-813A90AB15D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661696" y="871194"/>
            <a:ext cx="2046133" cy="2046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29768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Группа 20"/>
          <p:cNvGrpSpPr/>
          <p:nvPr/>
        </p:nvGrpSpPr>
        <p:grpSpPr>
          <a:xfrm>
            <a:off x="-52065" y="6256151"/>
            <a:ext cx="12191999" cy="76632"/>
            <a:chOff x="0" y="6250291"/>
            <a:chExt cx="12191999" cy="76632"/>
          </a:xfrm>
        </p:grpSpPr>
        <p:sp>
          <p:nvSpPr>
            <p:cNvPr id="29" name="Прямоугольник 28"/>
            <p:cNvSpPr/>
            <p:nvPr/>
          </p:nvSpPr>
          <p:spPr>
            <a:xfrm flipV="1">
              <a:off x="874712" y="6281204"/>
              <a:ext cx="11317287" cy="45719"/>
            </a:xfrm>
            <a:prstGeom prst="rect">
              <a:avLst/>
            </a:prstGeom>
            <a:solidFill>
              <a:srgbClr val="E2CC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C2926A"/>
                </a:solidFill>
              </a:endParaRPr>
            </a:p>
          </p:txBody>
        </p:sp>
        <p:sp>
          <p:nvSpPr>
            <p:cNvPr id="33" name="Прямоугольник 32"/>
            <p:cNvSpPr/>
            <p:nvPr/>
          </p:nvSpPr>
          <p:spPr>
            <a:xfrm flipV="1">
              <a:off x="0" y="6250291"/>
              <a:ext cx="1066799" cy="68909"/>
            </a:xfrm>
            <a:prstGeom prst="rect">
              <a:avLst/>
            </a:prstGeom>
            <a:solidFill>
              <a:srgbClr val="C292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C2926A"/>
                </a:solidFill>
              </a:endParaRPr>
            </a:p>
          </p:txBody>
        </p:sp>
      </p:grp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8EC2A63C-6B66-4485-9E24-D9003C189C27}"/>
              </a:ext>
            </a:extLst>
          </p:cNvPr>
          <p:cNvSpPr/>
          <p:nvPr/>
        </p:nvSpPr>
        <p:spPr>
          <a:xfrm>
            <a:off x="3509157" y="1304321"/>
            <a:ext cx="503868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>
                <a:solidFill>
                  <a:srgbClr val="D8976A"/>
                </a:solidFill>
                <a:latin typeface="PT Sans"/>
              </a:rPr>
              <a:t>Центр Мой Бизнес осуществляет поддержку</a:t>
            </a:r>
            <a:r>
              <a:rPr lang="en-US" sz="1400" dirty="0">
                <a:solidFill>
                  <a:srgbClr val="D8976A"/>
                </a:solidFill>
                <a:latin typeface="PT Sans"/>
              </a:rPr>
              <a:t> </a:t>
            </a:r>
            <a:r>
              <a:rPr lang="ru-RU" sz="1400" dirty="0">
                <a:solidFill>
                  <a:srgbClr val="D8976A"/>
                </a:solidFill>
                <a:latin typeface="PT Sans"/>
              </a:rPr>
              <a:t>в направлениях</a:t>
            </a:r>
            <a:r>
              <a:rPr lang="en-US" sz="1400" dirty="0">
                <a:solidFill>
                  <a:srgbClr val="D8976A"/>
                </a:solidFill>
                <a:latin typeface="PT Sans"/>
              </a:rPr>
              <a:t>:</a:t>
            </a:r>
            <a:r>
              <a:rPr lang="ru-RU" sz="1400" dirty="0">
                <a:solidFill>
                  <a:srgbClr val="D8976A"/>
                </a:solidFill>
                <a:latin typeface="PT Sans"/>
              </a:rPr>
              <a:t> </a:t>
            </a:r>
            <a:endParaRPr lang="ru-RU" sz="1400" dirty="0">
              <a:solidFill>
                <a:srgbClr val="D8976A"/>
              </a:solidFill>
            </a:endParaRPr>
          </a:p>
        </p:txBody>
      </p:sp>
      <p:pic>
        <p:nvPicPr>
          <p:cNvPr id="31" name="Рисунок 30" descr="Рукопожатие">
            <a:extLst>
              <a:ext uri="{FF2B5EF4-FFF2-40B4-BE49-F238E27FC236}">
                <a16:creationId xmlns:a16="http://schemas.microsoft.com/office/drawing/2014/main" id="{425AB0FF-7000-4974-983D-F9B6205FE1C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-22391"/>
            <a:ext cx="638768" cy="638768"/>
          </a:xfrm>
          <a:prstGeom prst="rect">
            <a:avLst/>
          </a:prstGeom>
        </p:spPr>
      </p:pic>
      <p:grpSp>
        <p:nvGrpSpPr>
          <p:cNvPr id="30" name="Группа 29">
            <a:extLst>
              <a:ext uri="{FF2B5EF4-FFF2-40B4-BE49-F238E27FC236}">
                <a16:creationId xmlns:a16="http://schemas.microsoft.com/office/drawing/2014/main" id="{BBF2B287-11D7-4AFB-AD07-BCE3AF12BB33}"/>
              </a:ext>
            </a:extLst>
          </p:cNvPr>
          <p:cNvGrpSpPr/>
          <p:nvPr/>
        </p:nvGrpSpPr>
        <p:grpSpPr>
          <a:xfrm>
            <a:off x="1394946" y="6364867"/>
            <a:ext cx="3108656" cy="371475"/>
            <a:chOff x="1394946" y="6364867"/>
            <a:chExt cx="3108656" cy="371475"/>
          </a:xfrm>
        </p:grpSpPr>
        <p:pic>
          <p:nvPicPr>
            <p:cNvPr id="35" name="Picture 2">
              <a:extLst>
                <a:ext uri="{FF2B5EF4-FFF2-40B4-BE49-F238E27FC236}">
                  <a16:creationId xmlns:a16="http://schemas.microsoft.com/office/drawing/2014/main" id="{CE7C22D0-685F-47B5-971E-592EC689A89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394946" y="6393323"/>
              <a:ext cx="308584" cy="3384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6" name="Picture 4">
              <a:extLst>
                <a:ext uri="{FF2B5EF4-FFF2-40B4-BE49-F238E27FC236}">
                  <a16:creationId xmlns:a16="http://schemas.microsoft.com/office/drawing/2014/main" id="{1378D83E-A445-4104-B52F-781EBBC2ECB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375321" y="6364867"/>
              <a:ext cx="390525" cy="371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7" name="Прямоугольник 36">
              <a:extLst>
                <a:ext uri="{FF2B5EF4-FFF2-40B4-BE49-F238E27FC236}">
                  <a16:creationId xmlns:a16="http://schemas.microsoft.com/office/drawing/2014/main" id="{0107973E-1CC6-42F8-8552-82D9163AB410}"/>
                </a:ext>
              </a:extLst>
            </p:cNvPr>
            <p:cNvSpPr/>
            <p:nvPr/>
          </p:nvSpPr>
          <p:spPr>
            <a:xfrm>
              <a:off x="2765846" y="6455146"/>
              <a:ext cx="1737756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PT Sans" panose="020B0503020203020204" pitchFamily="34" charset="-52"/>
                  <a:ea typeface="DejaVu Serif Condensed" panose="02060606050605020204" pitchFamily="18" charset="0"/>
                  <a:cs typeface="DejaVu Serif Condensed" panose="02060606050605020204" pitchFamily="18" charset="0"/>
                </a:rPr>
                <a:t>+7 (3952) 202-102</a:t>
              </a:r>
              <a:endPara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PT Sans" panose="020B0503020203020204" pitchFamily="34" charset="-52"/>
                <a:ea typeface="DejaVu Serif Condensed" panose="02060606050605020204" pitchFamily="18" charset="0"/>
                <a:cs typeface="DejaVu Serif Condensed" panose="02060606050605020204" pitchFamily="18" charset="0"/>
              </a:endParaRPr>
            </a:p>
          </p:txBody>
        </p:sp>
        <p:sp>
          <p:nvSpPr>
            <p:cNvPr id="38" name="Прямоугольник 37">
              <a:extLst>
                <a:ext uri="{FF2B5EF4-FFF2-40B4-BE49-F238E27FC236}">
                  <a16:creationId xmlns:a16="http://schemas.microsoft.com/office/drawing/2014/main" id="{9C9AFBE8-A461-44EC-9DB6-67851D54F7A4}"/>
                </a:ext>
              </a:extLst>
            </p:cNvPr>
            <p:cNvSpPr/>
            <p:nvPr/>
          </p:nvSpPr>
          <p:spPr>
            <a:xfrm>
              <a:off x="1703530" y="6438497"/>
              <a:ext cx="729687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PT Sans" panose="020B0503020203020204" pitchFamily="34" charset="-52"/>
                  <a:ea typeface="DejaVu Serif Condensed" panose="02060606050605020204" pitchFamily="18" charset="0"/>
                  <a:cs typeface="DejaVu Serif Condensed" panose="02060606050605020204" pitchFamily="18" charset="0"/>
                </a:rPr>
                <a:t>mb</a:t>
              </a:r>
              <a:r>
                <a:rPr lang="ru-RU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PT Sans" panose="020B0503020203020204" pitchFamily="34" charset="-52"/>
                  <a:ea typeface="DejaVu Serif Condensed" panose="02060606050605020204" pitchFamily="18" charset="0"/>
                  <a:cs typeface="DejaVu Serif Condensed" panose="02060606050605020204" pitchFamily="18" charset="0"/>
                </a:rPr>
                <a:t>38.</a:t>
              </a:r>
              <a:r>
                <a:rPr lang="en-US" sz="12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PT Sans" panose="020B0503020203020204" pitchFamily="34" charset="-52"/>
                  <a:ea typeface="DejaVu Serif Condensed" panose="02060606050605020204" pitchFamily="18" charset="0"/>
                  <a:cs typeface="DejaVu Serif Condensed" panose="02060606050605020204" pitchFamily="18" charset="0"/>
                </a:rPr>
                <a:t>ru</a:t>
              </a:r>
              <a:endParaRPr lang="ru-R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PT Sans" panose="020B0503020203020204" pitchFamily="34" charset="-52"/>
                <a:ea typeface="DejaVu Serif Condensed" panose="02060606050605020204" pitchFamily="18" charset="0"/>
                <a:cs typeface="DejaVu Serif Condensed" panose="02060606050605020204" pitchFamily="18" charset="0"/>
              </a:endParaRPr>
            </a:p>
          </p:txBody>
        </p:sp>
      </p:grpSp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369762F7-FAC3-4294-89B3-0F8BB9092844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6326923"/>
            <a:ext cx="1046236" cy="535554"/>
          </a:xfrm>
          <a:prstGeom prst="rect">
            <a:avLst/>
          </a:prstGeom>
        </p:spPr>
      </p:pic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52B34E5E-F38B-4FC8-92F8-697D203C6D34}"/>
              </a:ext>
            </a:extLst>
          </p:cNvPr>
          <p:cNvSpPr/>
          <p:nvPr/>
        </p:nvSpPr>
        <p:spPr>
          <a:xfrm>
            <a:off x="11582400" y="6319736"/>
            <a:ext cx="609600" cy="5382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C2926A"/>
              </a:solidFill>
            </a:endParaRPr>
          </a:p>
        </p:txBody>
      </p:sp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A2F0EB51-430F-415E-9C17-78923A3E7626}"/>
              </a:ext>
            </a:extLst>
          </p:cNvPr>
          <p:cNvGrpSpPr/>
          <p:nvPr/>
        </p:nvGrpSpPr>
        <p:grpSpPr>
          <a:xfrm>
            <a:off x="1743315" y="4420778"/>
            <a:ext cx="8705367" cy="1531313"/>
            <a:chOff x="1545048" y="3613498"/>
            <a:chExt cx="7387969" cy="1062639"/>
          </a:xfrm>
        </p:grpSpPr>
        <p:sp>
          <p:nvSpPr>
            <p:cNvPr id="61" name="Google Shape;117;p15">
              <a:extLst>
                <a:ext uri="{FF2B5EF4-FFF2-40B4-BE49-F238E27FC236}">
                  <a16:creationId xmlns:a16="http://schemas.microsoft.com/office/drawing/2014/main" id="{E19FE599-BD43-4C67-88A6-E3552577371C}"/>
                </a:ext>
              </a:extLst>
            </p:cNvPr>
            <p:cNvSpPr/>
            <p:nvPr/>
          </p:nvSpPr>
          <p:spPr>
            <a:xfrm>
              <a:off x="1545048" y="3615155"/>
              <a:ext cx="1880475" cy="491537"/>
            </a:xfrm>
            <a:prstGeom prst="chevron">
              <a:avLst>
                <a:gd name="adj" fmla="val 50000"/>
              </a:avLst>
            </a:prstGeom>
            <a:solidFill>
              <a:srgbClr val="D8976A"/>
            </a:solidFill>
            <a:ln w="9525" cap="flat" cmpd="sng">
              <a:noFill/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dirty="0">
                <a:solidFill>
                  <a:srgbClr val="E74D39"/>
                </a:solidFill>
                <a:latin typeface="PT Sans" panose="020B0503020203020204" pitchFamily="34" charset="-52"/>
              </a:endParaRPr>
            </a:p>
          </p:txBody>
        </p:sp>
        <p:sp>
          <p:nvSpPr>
            <p:cNvPr id="62" name="Google Shape;125;p15">
              <a:extLst>
                <a:ext uri="{FF2B5EF4-FFF2-40B4-BE49-F238E27FC236}">
                  <a16:creationId xmlns:a16="http://schemas.microsoft.com/office/drawing/2014/main" id="{EC7821B3-0C87-45D5-9918-5FF43492D9A0}"/>
                </a:ext>
              </a:extLst>
            </p:cNvPr>
            <p:cNvSpPr txBox="1"/>
            <p:nvPr/>
          </p:nvSpPr>
          <p:spPr>
            <a:xfrm>
              <a:off x="1742399" y="3695368"/>
              <a:ext cx="1550894" cy="47400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000" b="1" dirty="0">
                  <a:solidFill>
                    <a:schemeClr val="bg1"/>
                  </a:solidFill>
                  <a:latin typeface="PT Sans" panose="020B0503020203020204" pitchFamily="34" charset="-52"/>
                  <a:ea typeface="Proxima Nova"/>
                  <a:cs typeface="Arial" pitchFamily="34" charset="0"/>
                  <a:sym typeface="Proxima Nova"/>
                </a:rPr>
                <a:t>Подача заявки</a:t>
              </a:r>
              <a:endParaRPr sz="1000" b="1" dirty="0">
                <a:solidFill>
                  <a:schemeClr val="bg1"/>
                </a:solidFill>
                <a:latin typeface="PT Sans" panose="020B0503020203020204" pitchFamily="34" charset="-52"/>
                <a:ea typeface="Proxima Nova"/>
                <a:cs typeface="Arial" pitchFamily="34" charset="0"/>
                <a:sym typeface="Proxima Nova"/>
              </a:endParaRPr>
            </a:p>
          </p:txBody>
        </p:sp>
        <p:grpSp>
          <p:nvGrpSpPr>
            <p:cNvPr id="63" name="Группа 62">
              <a:extLst>
                <a:ext uri="{FF2B5EF4-FFF2-40B4-BE49-F238E27FC236}">
                  <a16:creationId xmlns:a16="http://schemas.microsoft.com/office/drawing/2014/main" id="{F5597F43-A791-4955-B764-B002C234DF14}"/>
                </a:ext>
              </a:extLst>
            </p:cNvPr>
            <p:cNvGrpSpPr/>
            <p:nvPr/>
          </p:nvGrpSpPr>
          <p:grpSpPr>
            <a:xfrm>
              <a:off x="3264610" y="3613498"/>
              <a:ext cx="2003358" cy="490970"/>
              <a:chOff x="2895569" y="1479658"/>
              <a:chExt cx="2003358" cy="494001"/>
            </a:xfrm>
          </p:grpSpPr>
          <p:sp>
            <p:nvSpPr>
              <p:cNvPr id="64" name="Google Shape;117;p15">
                <a:extLst>
                  <a:ext uri="{FF2B5EF4-FFF2-40B4-BE49-F238E27FC236}">
                    <a16:creationId xmlns:a16="http://schemas.microsoft.com/office/drawing/2014/main" id="{D3729E0D-D386-46BE-B1A1-1A25DA6405B2}"/>
                  </a:ext>
                </a:extLst>
              </p:cNvPr>
              <p:cNvSpPr/>
              <p:nvPr/>
            </p:nvSpPr>
            <p:spPr>
              <a:xfrm>
                <a:off x="2895569" y="1479658"/>
                <a:ext cx="1990196" cy="494001"/>
              </a:xfrm>
              <a:prstGeom prst="chevron">
                <a:avLst>
                  <a:gd name="adj" fmla="val 50000"/>
                </a:avLst>
              </a:prstGeom>
              <a:solidFill>
                <a:srgbClr val="D8976A"/>
              </a:solidFill>
              <a:ln w="9525" cap="flat" cmpd="sng">
                <a:noFill/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dirty="0">
                  <a:latin typeface="PT Sans" panose="020B0503020203020204" pitchFamily="34" charset="-52"/>
                </a:endParaRPr>
              </a:p>
            </p:txBody>
          </p:sp>
          <p:sp>
            <p:nvSpPr>
              <p:cNvPr id="65" name="Прямоугольник 64">
                <a:extLst>
                  <a:ext uri="{FF2B5EF4-FFF2-40B4-BE49-F238E27FC236}">
                    <a16:creationId xmlns:a16="http://schemas.microsoft.com/office/drawing/2014/main" id="{18F9BA49-66BD-48FF-9416-B821A61832D1}"/>
                  </a:ext>
                </a:extLst>
              </p:cNvPr>
              <p:cNvSpPr/>
              <p:nvPr/>
            </p:nvSpPr>
            <p:spPr>
              <a:xfrm>
                <a:off x="3215817" y="1571079"/>
                <a:ext cx="1683110" cy="40258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/>
                <a:r>
                  <a:rPr lang="ru-RU" sz="1000" b="1" dirty="0">
                    <a:solidFill>
                      <a:schemeClr val="bg1"/>
                    </a:solidFill>
                    <a:latin typeface="PT Sans" panose="020B0503020203020204" pitchFamily="34" charset="-52"/>
                    <a:ea typeface="Proxima Nova"/>
                    <a:cs typeface="Arial" pitchFamily="34" charset="0"/>
                    <a:sym typeface="Proxima Nova"/>
                  </a:rPr>
                  <a:t>Подбор необходимой формы финансирования</a:t>
                </a:r>
              </a:p>
            </p:txBody>
          </p:sp>
        </p:grpSp>
        <p:sp>
          <p:nvSpPr>
            <p:cNvPr id="66" name="Прямоугольник 65">
              <a:extLst>
                <a:ext uri="{FF2B5EF4-FFF2-40B4-BE49-F238E27FC236}">
                  <a16:creationId xmlns:a16="http://schemas.microsoft.com/office/drawing/2014/main" id="{8ED38BE1-C446-4274-8893-9EC0BEEB4CD2}"/>
                </a:ext>
              </a:extLst>
            </p:cNvPr>
            <p:cNvSpPr/>
            <p:nvPr/>
          </p:nvSpPr>
          <p:spPr>
            <a:xfrm>
              <a:off x="3361615" y="4199860"/>
              <a:ext cx="904415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/>
              <a:r>
                <a:rPr lang="ru-RU" sz="1200" b="1" dirty="0">
                  <a:solidFill>
                    <a:schemeClr val="bg1"/>
                  </a:solidFill>
                  <a:latin typeface="PT Sans" panose="020B0503020203020204" pitchFamily="34" charset="-52"/>
                  <a:ea typeface="Proxima Nova"/>
                  <a:cs typeface="Proxima Nova"/>
                  <a:sym typeface="Proxima Nova"/>
                </a:rPr>
                <a:t>3-10 дней</a:t>
              </a:r>
            </a:p>
          </p:txBody>
        </p:sp>
        <p:grpSp>
          <p:nvGrpSpPr>
            <p:cNvPr id="67" name="Группа 66">
              <a:extLst>
                <a:ext uri="{FF2B5EF4-FFF2-40B4-BE49-F238E27FC236}">
                  <a16:creationId xmlns:a16="http://schemas.microsoft.com/office/drawing/2014/main" id="{3EB61D79-5162-41AE-B6B4-EA04A2B26361}"/>
                </a:ext>
              </a:extLst>
            </p:cNvPr>
            <p:cNvGrpSpPr/>
            <p:nvPr/>
          </p:nvGrpSpPr>
          <p:grpSpPr>
            <a:xfrm>
              <a:off x="5105347" y="3613498"/>
              <a:ext cx="1914839" cy="596284"/>
              <a:chOff x="4600462" y="1508019"/>
              <a:chExt cx="1430977" cy="996021"/>
            </a:xfrm>
          </p:grpSpPr>
          <p:sp>
            <p:nvSpPr>
              <p:cNvPr id="68" name="Google Shape;117;p15">
                <a:extLst>
                  <a:ext uri="{FF2B5EF4-FFF2-40B4-BE49-F238E27FC236}">
                    <a16:creationId xmlns:a16="http://schemas.microsoft.com/office/drawing/2014/main" id="{457A5249-1116-4FA6-86A3-D554E860DC28}"/>
                  </a:ext>
                </a:extLst>
              </p:cNvPr>
              <p:cNvSpPr/>
              <p:nvPr/>
            </p:nvSpPr>
            <p:spPr>
              <a:xfrm>
                <a:off x="4600462" y="1508019"/>
                <a:ext cx="1430977" cy="844971"/>
              </a:xfrm>
              <a:prstGeom prst="chevron">
                <a:avLst>
                  <a:gd name="adj" fmla="val 50000"/>
                </a:avLst>
              </a:prstGeom>
              <a:solidFill>
                <a:srgbClr val="D8976A"/>
              </a:solidFill>
              <a:ln w="9525" cap="flat" cmpd="sng">
                <a:noFill/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dirty="0">
                  <a:latin typeface="PT Sans" panose="020B0503020203020204" pitchFamily="34" charset="-52"/>
                </a:endParaRPr>
              </a:p>
            </p:txBody>
          </p:sp>
          <p:sp>
            <p:nvSpPr>
              <p:cNvPr id="69" name="Прямоугольник 68">
                <a:extLst>
                  <a:ext uri="{FF2B5EF4-FFF2-40B4-BE49-F238E27FC236}">
                    <a16:creationId xmlns:a16="http://schemas.microsoft.com/office/drawing/2014/main" id="{6F6F1CFC-26F6-4936-8353-DED194E82DFE}"/>
                  </a:ext>
                </a:extLst>
              </p:cNvPr>
              <p:cNvSpPr/>
              <p:nvPr/>
            </p:nvSpPr>
            <p:spPr>
              <a:xfrm>
                <a:off x="4797861" y="1578653"/>
                <a:ext cx="1070468" cy="9253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ctr"/>
                <a:r>
                  <a:rPr lang="ru-RU" sz="1000" b="1" dirty="0">
                    <a:solidFill>
                      <a:schemeClr val="bg1"/>
                    </a:solidFill>
                    <a:latin typeface="PT Sans" panose="020B0503020203020204" pitchFamily="34" charset="-52"/>
                    <a:ea typeface="Proxima Nova"/>
                    <a:cs typeface="Arial" pitchFamily="34" charset="0"/>
                    <a:sym typeface="Proxima Nova"/>
                  </a:rPr>
                  <a:t>Сбор документов, сопровождение и согласование проекта</a:t>
                </a:r>
              </a:p>
            </p:txBody>
          </p:sp>
        </p:grpSp>
        <p:grpSp>
          <p:nvGrpSpPr>
            <p:cNvPr id="70" name="Группа 69">
              <a:extLst>
                <a:ext uri="{FF2B5EF4-FFF2-40B4-BE49-F238E27FC236}">
                  <a16:creationId xmlns:a16="http://schemas.microsoft.com/office/drawing/2014/main" id="{8DB2D32B-77C7-4332-B87B-E4A3E9FA3A07}"/>
                </a:ext>
              </a:extLst>
            </p:cNvPr>
            <p:cNvGrpSpPr/>
            <p:nvPr/>
          </p:nvGrpSpPr>
          <p:grpSpPr>
            <a:xfrm>
              <a:off x="6881591" y="3613499"/>
              <a:ext cx="2043904" cy="589340"/>
              <a:chOff x="6329131" y="1508019"/>
              <a:chExt cx="1468511" cy="972374"/>
            </a:xfrm>
          </p:grpSpPr>
          <p:sp>
            <p:nvSpPr>
              <p:cNvPr id="71" name="Google Shape;117;p15">
                <a:extLst>
                  <a:ext uri="{FF2B5EF4-FFF2-40B4-BE49-F238E27FC236}">
                    <a16:creationId xmlns:a16="http://schemas.microsoft.com/office/drawing/2014/main" id="{BC5178B7-6B60-4D51-8FE2-98671138D22F}"/>
                  </a:ext>
                </a:extLst>
              </p:cNvPr>
              <p:cNvSpPr/>
              <p:nvPr/>
            </p:nvSpPr>
            <p:spPr>
              <a:xfrm>
                <a:off x="6329131" y="1508019"/>
                <a:ext cx="1468511" cy="826962"/>
              </a:xfrm>
              <a:prstGeom prst="chevron">
                <a:avLst>
                  <a:gd name="adj" fmla="val 50000"/>
                </a:avLst>
              </a:prstGeom>
              <a:solidFill>
                <a:srgbClr val="D8976A"/>
              </a:solidFill>
              <a:ln w="9525" cap="flat" cmpd="sng">
                <a:noFill/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dirty="0">
                  <a:latin typeface="PT Sans" panose="020B0503020203020204" pitchFamily="34" charset="-52"/>
                </a:endParaRPr>
              </a:p>
            </p:txBody>
          </p:sp>
          <p:sp>
            <p:nvSpPr>
              <p:cNvPr id="72" name="Прямоугольник 71">
                <a:extLst>
                  <a:ext uri="{FF2B5EF4-FFF2-40B4-BE49-F238E27FC236}">
                    <a16:creationId xmlns:a16="http://schemas.microsoft.com/office/drawing/2014/main" id="{6CD06441-F488-435D-9442-53FB028DC6F9}"/>
                  </a:ext>
                </a:extLst>
              </p:cNvPr>
              <p:cNvSpPr/>
              <p:nvPr/>
            </p:nvSpPr>
            <p:spPr>
              <a:xfrm flipH="1">
                <a:off x="6443309" y="1566331"/>
                <a:ext cx="1229452" cy="91406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ctr"/>
                <a:r>
                  <a:rPr lang="ru-RU" sz="1000" b="1" dirty="0">
                    <a:solidFill>
                      <a:schemeClr val="bg1"/>
                    </a:solidFill>
                    <a:latin typeface="PT Sans" panose="020B0503020203020204" pitchFamily="34" charset="-52"/>
                    <a:ea typeface="Proxima Nova"/>
                    <a:cs typeface="Arial" pitchFamily="34" charset="0"/>
                    <a:sym typeface="Proxima Nova"/>
                  </a:rPr>
                  <a:t>Выступает поручителем по сделке </a:t>
                </a:r>
              </a:p>
              <a:p>
                <a:pPr lvl="0" algn="ctr"/>
                <a:r>
                  <a:rPr lang="ru-RU" sz="1000" b="1" dirty="0">
                    <a:solidFill>
                      <a:schemeClr val="bg1"/>
                    </a:solidFill>
                    <a:latin typeface="PT Sans" panose="020B0503020203020204" pitchFamily="34" charset="-52"/>
                    <a:ea typeface="Proxima Nova"/>
                    <a:cs typeface="Arial" pitchFamily="34" charset="0"/>
                    <a:sym typeface="Proxima Nova"/>
                  </a:rPr>
                  <a:t>(при необходимости) </a:t>
                </a:r>
              </a:p>
            </p:txBody>
          </p:sp>
        </p:grpSp>
        <p:sp>
          <p:nvSpPr>
            <p:cNvPr id="77" name="Google Shape;117;p15">
              <a:extLst>
                <a:ext uri="{FF2B5EF4-FFF2-40B4-BE49-F238E27FC236}">
                  <a16:creationId xmlns:a16="http://schemas.microsoft.com/office/drawing/2014/main" id="{7026D10D-0389-43D5-A73C-2D226378BFFF}"/>
                </a:ext>
              </a:extLst>
            </p:cNvPr>
            <p:cNvSpPr/>
            <p:nvPr/>
          </p:nvSpPr>
          <p:spPr>
            <a:xfrm>
              <a:off x="1545049" y="4181748"/>
              <a:ext cx="1880475" cy="494389"/>
            </a:xfrm>
            <a:prstGeom prst="chevron">
              <a:avLst>
                <a:gd name="adj" fmla="val 50000"/>
              </a:avLst>
            </a:prstGeom>
            <a:solidFill>
              <a:srgbClr val="562212"/>
            </a:solidFill>
            <a:ln w="9525" cap="flat" cmpd="sng">
              <a:noFill/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dirty="0">
                <a:solidFill>
                  <a:srgbClr val="E74D39"/>
                </a:solidFill>
                <a:latin typeface="PT Sans" panose="020B0503020203020204" pitchFamily="34" charset="-52"/>
              </a:endParaRPr>
            </a:p>
          </p:txBody>
        </p:sp>
        <p:sp>
          <p:nvSpPr>
            <p:cNvPr id="78" name="Google Shape;117;p15">
              <a:extLst>
                <a:ext uri="{FF2B5EF4-FFF2-40B4-BE49-F238E27FC236}">
                  <a16:creationId xmlns:a16="http://schemas.microsoft.com/office/drawing/2014/main" id="{4765E4E4-4FAB-46C7-B2DF-DC9662F9A99C}"/>
                </a:ext>
              </a:extLst>
            </p:cNvPr>
            <p:cNvSpPr/>
            <p:nvPr/>
          </p:nvSpPr>
          <p:spPr>
            <a:xfrm>
              <a:off x="3272130" y="4182384"/>
              <a:ext cx="1990196" cy="493241"/>
            </a:xfrm>
            <a:prstGeom prst="chevron">
              <a:avLst>
                <a:gd name="adj" fmla="val 50000"/>
              </a:avLst>
            </a:prstGeom>
            <a:solidFill>
              <a:srgbClr val="562212"/>
            </a:solidFill>
            <a:ln w="9525" cap="flat" cmpd="sng">
              <a:noFill/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dirty="0">
                <a:latin typeface="PT Sans" panose="020B0503020203020204" pitchFamily="34" charset="-52"/>
              </a:endParaRPr>
            </a:p>
          </p:txBody>
        </p:sp>
        <p:grpSp>
          <p:nvGrpSpPr>
            <p:cNvPr id="79" name="Группа 78">
              <a:extLst>
                <a:ext uri="{FF2B5EF4-FFF2-40B4-BE49-F238E27FC236}">
                  <a16:creationId xmlns:a16="http://schemas.microsoft.com/office/drawing/2014/main" id="{20D4CC1E-BB08-4693-921E-48035119270E}"/>
                </a:ext>
              </a:extLst>
            </p:cNvPr>
            <p:cNvGrpSpPr/>
            <p:nvPr/>
          </p:nvGrpSpPr>
          <p:grpSpPr>
            <a:xfrm>
              <a:off x="5112861" y="4189825"/>
              <a:ext cx="1914838" cy="471957"/>
              <a:chOff x="4600462" y="1508019"/>
              <a:chExt cx="1430977" cy="838161"/>
            </a:xfrm>
          </p:grpSpPr>
          <p:sp>
            <p:nvSpPr>
              <p:cNvPr id="80" name="Google Shape;117;p15">
                <a:extLst>
                  <a:ext uri="{FF2B5EF4-FFF2-40B4-BE49-F238E27FC236}">
                    <a16:creationId xmlns:a16="http://schemas.microsoft.com/office/drawing/2014/main" id="{8511C0A6-0DFC-4FEA-8A5B-4574054CEF7C}"/>
                  </a:ext>
                </a:extLst>
              </p:cNvPr>
              <p:cNvSpPr/>
              <p:nvPr/>
            </p:nvSpPr>
            <p:spPr>
              <a:xfrm>
                <a:off x="4600462" y="1508019"/>
                <a:ext cx="1430977" cy="838161"/>
              </a:xfrm>
              <a:prstGeom prst="chevron">
                <a:avLst>
                  <a:gd name="adj" fmla="val 50000"/>
                </a:avLst>
              </a:prstGeom>
              <a:solidFill>
                <a:srgbClr val="562212"/>
              </a:solidFill>
              <a:ln w="9525" cap="flat" cmpd="sng">
                <a:noFill/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dirty="0">
                  <a:latin typeface="PT Sans" panose="020B0503020203020204" pitchFamily="34" charset="-52"/>
                </a:endParaRPr>
              </a:p>
            </p:txBody>
          </p:sp>
          <p:sp>
            <p:nvSpPr>
              <p:cNvPr id="81" name="Прямоугольник 80">
                <a:extLst>
                  <a:ext uri="{FF2B5EF4-FFF2-40B4-BE49-F238E27FC236}">
                    <a16:creationId xmlns:a16="http://schemas.microsoft.com/office/drawing/2014/main" id="{472E31E5-AC81-4B12-BDBF-E37CB875040D}"/>
                  </a:ext>
                </a:extLst>
              </p:cNvPr>
              <p:cNvSpPr/>
              <p:nvPr/>
            </p:nvSpPr>
            <p:spPr>
              <a:xfrm>
                <a:off x="4621913" y="1530110"/>
                <a:ext cx="1343949" cy="68273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ctr"/>
                <a:r>
                  <a:rPr lang="ru-RU" sz="1000" b="1" dirty="0">
                    <a:solidFill>
                      <a:schemeClr val="bg1"/>
                    </a:solidFill>
                    <a:latin typeface="PT Sans" panose="020B0503020203020204" pitchFamily="34" charset="-52"/>
                    <a:ea typeface="Proxima Nova"/>
                    <a:cs typeface="Proxima Nova"/>
                    <a:sym typeface="Proxima Nova"/>
                  </a:rPr>
                  <a:t>Помощь в сборе документов </a:t>
                </a:r>
              </a:p>
              <a:p>
                <a:pPr lvl="0" algn="ctr"/>
                <a:r>
                  <a:rPr lang="ru-RU" sz="1000" b="1" dirty="0">
                    <a:solidFill>
                      <a:schemeClr val="bg1"/>
                    </a:solidFill>
                    <a:latin typeface="PT Sans" panose="020B0503020203020204" pitchFamily="34" charset="-52"/>
                    <a:ea typeface="Proxima Nova"/>
                    <a:cs typeface="Proxima Nova"/>
                    <a:sym typeface="Proxima Nova"/>
                  </a:rPr>
                  <a:t>и взаимодействии с организациями</a:t>
                </a:r>
              </a:p>
            </p:txBody>
          </p:sp>
        </p:grpSp>
        <p:grpSp>
          <p:nvGrpSpPr>
            <p:cNvPr id="82" name="Группа 81">
              <a:extLst>
                <a:ext uri="{FF2B5EF4-FFF2-40B4-BE49-F238E27FC236}">
                  <a16:creationId xmlns:a16="http://schemas.microsoft.com/office/drawing/2014/main" id="{97E09FEB-54AE-401B-A8D5-1C3826758533}"/>
                </a:ext>
              </a:extLst>
            </p:cNvPr>
            <p:cNvGrpSpPr/>
            <p:nvPr/>
          </p:nvGrpSpPr>
          <p:grpSpPr>
            <a:xfrm>
              <a:off x="6889113" y="4181110"/>
              <a:ext cx="2043904" cy="477224"/>
              <a:chOff x="6329133" y="1531719"/>
              <a:chExt cx="1468511" cy="814461"/>
            </a:xfrm>
          </p:grpSpPr>
          <p:sp>
            <p:nvSpPr>
              <p:cNvPr id="83" name="Google Shape;117;p15">
                <a:extLst>
                  <a:ext uri="{FF2B5EF4-FFF2-40B4-BE49-F238E27FC236}">
                    <a16:creationId xmlns:a16="http://schemas.microsoft.com/office/drawing/2014/main" id="{16B18B33-7F25-4134-88B3-B956B9E01802}"/>
                  </a:ext>
                </a:extLst>
              </p:cNvPr>
              <p:cNvSpPr/>
              <p:nvPr/>
            </p:nvSpPr>
            <p:spPr>
              <a:xfrm>
                <a:off x="6329133" y="1531719"/>
                <a:ext cx="1468511" cy="814461"/>
              </a:xfrm>
              <a:prstGeom prst="chevron">
                <a:avLst>
                  <a:gd name="adj" fmla="val 50000"/>
                </a:avLst>
              </a:prstGeom>
              <a:solidFill>
                <a:srgbClr val="562212"/>
              </a:solidFill>
              <a:ln w="9525" cap="flat" cmpd="sng">
                <a:noFill/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dirty="0">
                  <a:latin typeface="PT Sans" panose="020B0503020203020204" pitchFamily="34" charset="-52"/>
                </a:endParaRPr>
              </a:p>
            </p:txBody>
          </p:sp>
          <p:sp>
            <p:nvSpPr>
              <p:cNvPr id="84" name="Прямоугольник 83">
                <a:extLst>
                  <a:ext uri="{FF2B5EF4-FFF2-40B4-BE49-F238E27FC236}">
                    <a16:creationId xmlns:a16="http://schemas.microsoft.com/office/drawing/2014/main" id="{0223B08A-2899-42A6-B663-9DF4284CBCA1}"/>
                  </a:ext>
                </a:extLst>
              </p:cNvPr>
              <p:cNvSpPr/>
              <p:nvPr/>
            </p:nvSpPr>
            <p:spPr>
              <a:xfrm flipH="1">
                <a:off x="6348427" y="1584813"/>
                <a:ext cx="1429923" cy="656113"/>
              </a:xfrm>
              <a:prstGeom prst="rect">
                <a:avLst/>
              </a:prstGeom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lvl="0" algn="ctr"/>
                <a:r>
                  <a:rPr lang="ru-RU" sz="1000" b="1" dirty="0">
                    <a:solidFill>
                      <a:schemeClr val="bg1"/>
                    </a:solidFill>
                    <a:latin typeface="PT Sans" panose="020B0503020203020204" pitchFamily="34" charset="-52"/>
                    <a:ea typeface="Proxima Nova"/>
                    <a:cs typeface="Arial" pitchFamily="34" charset="0"/>
                    <a:sym typeface="Proxima Nova"/>
                  </a:rPr>
                  <a:t>До 70%, но не более 42 млн. руб.</a:t>
                </a:r>
              </a:p>
              <a:p>
                <a:pPr lvl="0" algn="ctr"/>
                <a:r>
                  <a:rPr lang="ru-RU" sz="1000" b="1" dirty="0">
                    <a:solidFill>
                      <a:schemeClr val="bg1"/>
                    </a:solidFill>
                    <a:latin typeface="PT Sans" panose="020B0503020203020204" pitchFamily="34" charset="-52"/>
                    <a:ea typeface="Proxima Nova"/>
                    <a:cs typeface="Arial" pitchFamily="34" charset="0"/>
                    <a:sym typeface="Proxima Nova"/>
                  </a:rPr>
                  <a:t> от суммы кредита, займа, </a:t>
                </a:r>
              </a:p>
              <a:p>
                <a:pPr lvl="0" algn="ctr"/>
                <a:r>
                  <a:rPr lang="ru-RU" sz="1000" b="1" dirty="0">
                    <a:solidFill>
                      <a:schemeClr val="bg1"/>
                    </a:solidFill>
                    <a:latin typeface="PT Sans" panose="020B0503020203020204" pitchFamily="34" charset="-52"/>
                    <a:ea typeface="Proxima Nova"/>
                    <a:cs typeface="Arial" pitchFamily="34" charset="0"/>
                    <a:sym typeface="Proxima Nova"/>
                  </a:rPr>
                  <a:t>банковской гарантии и лизинга</a:t>
                </a:r>
              </a:p>
            </p:txBody>
          </p:sp>
        </p:grpSp>
        <p:sp>
          <p:nvSpPr>
            <p:cNvPr id="88" name="Google Shape;125;p15">
              <a:extLst>
                <a:ext uri="{FF2B5EF4-FFF2-40B4-BE49-F238E27FC236}">
                  <a16:creationId xmlns:a16="http://schemas.microsoft.com/office/drawing/2014/main" id="{02E9D57E-91C9-41B7-840E-E52E274AE0BE}"/>
                </a:ext>
              </a:extLst>
            </p:cNvPr>
            <p:cNvSpPr txBox="1"/>
            <p:nvPr/>
          </p:nvSpPr>
          <p:spPr>
            <a:xfrm>
              <a:off x="1747230" y="4202838"/>
              <a:ext cx="1550894" cy="42891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lvl="0" algn="ctr"/>
              <a:r>
                <a:rPr lang="ru-RU" sz="1000" b="1" dirty="0">
                  <a:solidFill>
                    <a:schemeClr val="bg1"/>
                  </a:solidFill>
                  <a:latin typeface="PT Sans" panose="020B0503020203020204" pitchFamily="34" charset="-52"/>
                  <a:ea typeface="Proxima Nova"/>
                  <a:cs typeface="Arial" pitchFamily="34" charset="0"/>
                  <a:sym typeface="Proxima Nova"/>
                </a:rPr>
                <a:t>Заявка подается лично</a:t>
              </a:r>
              <a:r>
                <a:rPr lang="en-US" sz="1000" b="1" dirty="0">
                  <a:solidFill>
                    <a:schemeClr val="bg1"/>
                  </a:solidFill>
                  <a:latin typeface="PT Sans" panose="020B0503020203020204" pitchFamily="34" charset="-52"/>
                  <a:ea typeface="Proxima Nova"/>
                  <a:cs typeface="Arial" pitchFamily="34" charset="0"/>
                  <a:sym typeface="Proxima Nova"/>
                </a:rPr>
                <a:t> </a:t>
              </a:r>
              <a:r>
                <a:rPr lang="ru-RU" sz="1000" b="1" dirty="0">
                  <a:solidFill>
                    <a:schemeClr val="bg1"/>
                  </a:solidFill>
                  <a:latin typeface="PT Sans" panose="020B0503020203020204" pitchFamily="34" charset="-52"/>
                  <a:ea typeface="Proxima Nova"/>
                  <a:cs typeface="Arial" pitchFamily="34" charset="0"/>
                  <a:sym typeface="Proxima Nova"/>
                </a:rPr>
                <a:t>или на сайте </a:t>
              </a:r>
              <a:r>
                <a:rPr lang="en-US" sz="1000" b="1" dirty="0">
                  <a:solidFill>
                    <a:schemeClr val="bg1"/>
                  </a:solidFill>
                  <a:latin typeface="PT Sans" panose="020B0503020203020204" pitchFamily="34" charset="-52"/>
                  <a:ea typeface="Proxima Nova"/>
                  <a:cs typeface="Arial" pitchFamily="34" charset="0"/>
                  <a:sym typeface="Proxima Nova"/>
                </a:rPr>
                <a:t>fondirk.ru</a:t>
              </a:r>
              <a:endParaRPr sz="1000" b="1" dirty="0">
                <a:solidFill>
                  <a:schemeClr val="bg1"/>
                </a:solidFill>
                <a:latin typeface="PT Sans" panose="020B0503020203020204" pitchFamily="34" charset="-52"/>
                <a:ea typeface="Proxima Nova"/>
                <a:cs typeface="Arial" pitchFamily="34" charset="0"/>
                <a:sym typeface="Proxima Nova"/>
              </a:endParaRPr>
            </a:p>
          </p:txBody>
        </p:sp>
        <p:sp>
          <p:nvSpPr>
            <p:cNvPr id="89" name="Прямоугольник 88">
              <a:extLst>
                <a:ext uri="{FF2B5EF4-FFF2-40B4-BE49-F238E27FC236}">
                  <a16:creationId xmlns:a16="http://schemas.microsoft.com/office/drawing/2014/main" id="{AF65DBF5-BA16-4880-86F0-02B40BC01D85}"/>
                </a:ext>
              </a:extLst>
            </p:cNvPr>
            <p:cNvSpPr/>
            <p:nvPr/>
          </p:nvSpPr>
          <p:spPr>
            <a:xfrm>
              <a:off x="3414014" y="4215710"/>
              <a:ext cx="1831013" cy="27765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ru-RU" sz="1000" b="1" dirty="0">
                  <a:solidFill>
                    <a:schemeClr val="bg1"/>
                  </a:solidFill>
                  <a:latin typeface="PT Sans" panose="020B0503020203020204" pitchFamily="34" charset="-52"/>
                  <a:ea typeface="Proxima Nova"/>
                  <a:cs typeface="Proxima Nova"/>
                  <a:sym typeface="Proxima Nova"/>
                </a:rPr>
                <a:t>Кредитование, </a:t>
              </a:r>
              <a:r>
                <a:rPr lang="ru-RU" sz="1000" b="1" dirty="0" err="1">
                  <a:solidFill>
                    <a:schemeClr val="bg1"/>
                  </a:solidFill>
                  <a:latin typeface="PT Sans" panose="020B0503020203020204" pitchFamily="34" charset="-52"/>
                  <a:ea typeface="Proxima Nova"/>
                  <a:cs typeface="Proxima Nova"/>
                  <a:sym typeface="Proxima Nova"/>
                </a:rPr>
                <a:t>займ</a:t>
              </a:r>
              <a:r>
                <a:rPr lang="ru-RU" sz="1000" b="1" dirty="0">
                  <a:solidFill>
                    <a:schemeClr val="bg1"/>
                  </a:solidFill>
                  <a:latin typeface="PT Sans" panose="020B0503020203020204" pitchFamily="34" charset="-52"/>
                  <a:ea typeface="Proxima Nova"/>
                  <a:cs typeface="Proxima Nova"/>
                  <a:sym typeface="Proxima Nova"/>
                </a:rPr>
                <a:t>, </a:t>
              </a:r>
            </a:p>
            <a:p>
              <a:pPr lvl="0" algn="ctr"/>
              <a:r>
                <a:rPr lang="ru-RU" sz="1000" b="1" dirty="0">
                  <a:solidFill>
                    <a:schemeClr val="bg1"/>
                  </a:solidFill>
                  <a:latin typeface="PT Sans" panose="020B0503020203020204" pitchFamily="34" charset="-52"/>
                  <a:ea typeface="Proxima Nova"/>
                  <a:cs typeface="Proxima Nova"/>
                  <a:sym typeface="Proxima Nova"/>
                </a:rPr>
                <a:t>банковская гарантия, лизинг</a:t>
              </a:r>
            </a:p>
          </p:txBody>
        </p:sp>
      </p:grpSp>
      <p:sp>
        <p:nvSpPr>
          <p:cNvPr id="91" name="Прямоугольник 90">
            <a:extLst>
              <a:ext uri="{FF2B5EF4-FFF2-40B4-BE49-F238E27FC236}">
                <a16:creationId xmlns:a16="http://schemas.microsoft.com/office/drawing/2014/main" id="{D0018239-24FB-45B2-BA59-104AC8D187E3}"/>
              </a:ext>
            </a:extLst>
          </p:cNvPr>
          <p:cNvSpPr/>
          <p:nvPr/>
        </p:nvSpPr>
        <p:spPr>
          <a:xfrm>
            <a:off x="626706" y="4108761"/>
            <a:ext cx="10938587" cy="276999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solidFill>
                  <a:srgbClr val="D8976A"/>
                </a:solidFill>
                <a:latin typeface="PT Sans" panose="020B0503020203020204" pitchFamily="34" charset="-52"/>
                <a:cs typeface="Times New Roman" pitchFamily="18" charset="0"/>
              </a:rPr>
              <a:t>Регламент взаимодействия</a:t>
            </a:r>
          </a:p>
        </p:txBody>
      </p:sp>
      <p:grpSp>
        <p:nvGrpSpPr>
          <p:cNvPr id="92" name="Группа 31">
            <a:extLst>
              <a:ext uri="{FF2B5EF4-FFF2-40B4-BE49-F238E27FC236}">
                <a16:creationId xmlns:a16="http://schemas.microsoft.com/office/drawing/2014/main" id="{799F9609-093F-41E2-957A-26703BFFFC2F}"/>
              </a:ext>
            </a:extLst>
          </p:cNvPr>
          <p:cNvGrpSpPr/>
          <p:nvPr/>
        </p:nvGrpSpPr>
        <p:grpSpPr>
          <a:xfrm>
            <a:off x="2271351" y="1685728"/>
            <a:ext cx="7649295" cy="1465968"/>
            <a:chOff x="2011894" y="3834349"/>
            <a:chExt cx="7712833" cy="1663682"/>
          </a:xfrm>
        </p:grpSpPr>
        <p:pic>
          <p:nvPicPr>
            <p:cNvPr id="93" name="Рисунок 92" descr="Банк">
              <a:extLst>
                <a:ext uri="{FF2B5EF4-FFF2-40B4-BE49-F238E27FC236}">
                  <a16:creationId xmlns:a16="http://schemas.microsoft.com/office/drawing/2014/main" id="{AC8B7D90-DFC3-4757-9529-D517B9710F4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2253681" y="3838036"/>
              <a:ext cx="914400" cy="914400"/>
            </a:xfrm>
            <a:prstGeom prst="rect">
              <a:avLst/>
            </a:prstGeom>
          </p:spPr>
        </p:pic>
        <p:pic>
          <p:nvPicPr>
            <p:cNvPr id="94" name="Рисунок 93" descr="Монеты">
              <a:extLst>
                <a:ext uri="{FF2B5EF4-FFF2-40B4-BE49-F238E27FC236}">
                  <a16:creationId xmlns:a16="http://schemas.microsoft.com/office/drawing/2014/main" id="{7C545DA0-8969-48F6-BFCC-213956CB204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4163803" y="3834349"/>
              <a:ext cx="914400" cy="914399"/>
            </a:xfrm>
            <a:prstGeom prst="rect">
              <a:avLst/>
            </a:prstGeom>
          </p:spPr>
        </p:pic>
        <p:pic>
          <p:nvPicPr>
            <p:cNvPr id="95" name="Рисунок 94" descr="Контрольный список справа налево">
              <a:extLst>
                <a:ext uri="{FF2B5EF4-FFF2-40B4-BE49-F238E27FC236}">
                  <a16:creationId xmlns:a16="http://schemas.microsoft.com/office/drawing/2014/main" id="{D8896515-DC9C-4D01-9BC9-02D81E83CC41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6115703" y="3838688"/>
              <a:ext cx="914400" cy="914399"/>
            </a:xfrm>
            <a:prstGeom prst="rect">
              <a:avLst/>
            </a:prstGeom>
          </p:spPr>
        </p:pic>
        <p:pic>
          <p:nvPicPr>
            <p:cNvPr id="96" name="Рисунок 95" descr="Рукопожатие">
              <a:extLst>
                <a:ext uri="{FF2B5EF4-FFF2-40B4-BE49-F238E27FC236}">
                  <a16:creationId xmlns:a16="http://schemas.microsoft.com/office/drawing/2014/main" id="{2AA858D5-2A1C-496E-97B3-F533D561C18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109521" y="3838036"/>
              <a:ext cx="914400" cy="914400"/>
            </a:xfrm>
            <a:prstGeom prst="rect">
              <a:avLst/>
            </a:prstGeom>
          </p:spPr>
        </p:pic>
        <p:sp>
          <p:nvSpPr>
            <p:cNvPr id="97" name="Прямоугольник 96">
              <a:extLst>
                <a:ext uri="{FF2B5EF4-FFF2-40B4-BE49-F238E27FC236}">
                  <a16:creationId xmlns:a16="http://schemas.microsoft.com/office/drawing/2014/main" id="{C7C8C736-BC0A-47F0-9065-72FB6EE0EB45}"/>
                </a:ext>
              </a:extLst>
            </p:cNvPr>
            <p:cNvSpPr/>
            <p:nvPr/>
          </p:nvSpPr>
          <p:spPr>
            <a:xfrm>
              <a:off x="2011894" y="4857046"/>
              <a:ext cx="1397973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200" dirty="0">
                  <a:latin typeface="PT Sans"/>
                  <a:cs typeface="Arial" panose="020B0604020202020204" pitchFamily="34" charset="0"/>
                </a:rPr>
                <a:t>Поиск финансовых организаций</a:t>
              </a:r>
              <a:endParaRPr lang="ru-RU" sz="1200" dirty="0">
                <a:latin typeface="PT Sans"/>
              </a:endParaRPr>
            </a:p>
          </p:txBody>
        </p:sp>
        <p:sp>
          <p:nvSpPr>
            <p:cNvPr id="98" name="Прямоугольник 97">
              <a:extLst>
                <a:ext uri="{FF2B5EF4-FFF2-40B4-BE49-F238E27FC236}">
                  <a16:creationId xmlns:a16="http://schemas.microsoft.com/office/drawing/2014/main" id="{AE55D5A7-D5FD-4E63-8771-1D455D7D02AA}"/>
                </a:ext>
              </a:extLst>
            </p:cNvPr>
            <p:cNvSpPr/>
            <p:nvPr/>
          </p:nvSpPr>
          <p:spPr>
            <a:xfrm>
              <a:off x="3846278" y="4851700"/>
              <a:ext cx="160029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200" dirty="0">
                  <a:latin typeface="PT Sans"/>
                  <a:cs typeface="Arial" panose="020B0604020202020204" pitchFamily="34" charset="0"/>
                </a:rPr>
                <a:t>Подбор необходимой формы финансирования проекта</a:t>
              </a:r>
              <a:endParaRPr lang="ru-RU" sz="1200" dirty="0">
                <a:latin typeface="PT Sans"/>
              </a:endParaRPr>
            </a:p>
          </p:txBody>
        </p:sp>
        <p:sp>
          <p:nvSpPr>
            <p:cNvPr id="99" name="Прямоугольник 98">
              <a:extLst>
                <a:ext uri="{FF2B5EF4-FFF2-40B4-BE49-F238E27FC236}">
                  <a16:creationId xmlns:a16="http://schemas.microsoft.com/office/drawing/2014/main" id="{E254F876-551F-484E-B556-A28FA1E09B0F}"/>
                </a:ext>
              </a:extLst>
            </p:cNvPr>
            <p:cNvSpPr/>
            <p:nvPr/>
          </p:nvSpPr>
          <p:spPr>
            <a:xfrm>
              <a:off x="5741848" y="4812223"/>
              <a:ext cx="1668827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200" dirty="0">
                  <a:latin typeface="PT Sans"/>
                  <a:cs typeface="Arial" panose="020B0604020202020204" pitchFamily="34" charset="0"/>
                </a:rPr>
                <a:t>Сбор, сопровождение и согласование проекта</a:t>
              </a:r>
            </a:p>
          </p:txBody>
        </p:sp>
        <p:sp>
          <p:nvSpPr>
            <p:cNvPr id="100" name="Прямоугольник 99">
              <a:extLst>
                <a:ext uri="{FF2B5EF4-FFF2-40B4-BE49-F238E27FC236}">
                  <a16:creationId xmlns:a16="http://schemas.microsoft.com/office/drawing/2014/main" id="{47561221-C687-4960-A502-D0917B23B531}"/>
                </a:ext>
              </a:extLst>
            </p:cNvPr>
            <p:cNvSpPr/>
            <p:nvPr/>
          </p:nvSpPr>
          <p:spPr>
            <a:xfrm>
              <a:off x="7581700" y="4857046"/>
              <a:ext cx="2143027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200" dirty="0">
                  <a:latin typeface="PT Sans"/>
                  <a:cs typeface="Arial" panose="020B0604020202020204" pitchFamily="34" charset="0"/>
                </a:rPr>
                <a:t>Выступает поручителем по сделке </a:t>
              </a:r>
            </a:p>
            <a:p>
              <a:pPr algn="ctr"/>
              <a:r>
                <a:rPr lang="ru-RU" sz="1200" dirty="0">
                  <a:latin typeface="PT Sans"/>
                  <a:cs typeface="Arial" panose="020B0604020202020204" pitchFamily="34" charset="0"/>
                </a:rPr>
                <a:t>(при необходимости) </a:t>
              </a:r>
            </a:p>
          </p:txBody>
        </p:sp>
      </p:grpSp>
      <p:sp>
        <p:nvSpPr>
          <p:cNvPr id="101" name="Прямоугольник 100">
            <a:extLst>
              <a:ext uri="{FF2B5EF4-FFF2-40B4-BE49-F238E27FC236}">
                <a16:creationId xmlns:a16="http://schemas.microsoft.com/office/drawing/2014/main" id="{0F18FABC-BE5F-4B8B-8234-3953AA9A7B6C}"/>
              </a:ext>
            </a:extLst>
          </p:cNvPr>
          <p:cNvSpPr/>
          <p:nvPr/>
        </p:nvSpPr>
        <p:spPr>
          <a:xfrm>
            <a:off x="2157416" y="3551142"/>
            <a:ext cx="781135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solidFill>
                  <a:srgbClr val="D8976A"/>
                </a:solidFill>
                <a:latin typeface="PT Sans"/>
              </a:rPr>
              <a:t>Поручительство Центра Мой Бизнес может заменить большую часть залога – до 70% но не более 42 млн. рублей от кредита, займа, банковской гарантии или лизинга.</a:t>
            </a:r>
          </a:p>
        </p:txBody>
      </p:sp>
    </p:spTree>
    <p:extLst>
      <p:ext uri="{BB962C8B-B14F-4D97-AF65-F5344CB8AC3E}">
        <p14:creationId xmlns:p14="http://schemas.microsoft.com/office/powerpoint/2010/main" val="28313628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Группа 20"/>
          <p:cNvGrpSpPr/>
          <p:nvPr/>
        </p:nvGrpSpPr>
        <p:grpSpPr>
          <a:xfrm>
            <a:off x="1" y="6259279"/>
            <a:ext cx="12191999" cy="76632"/>
            <a:chOff x="0" y="6250291"/>
            <a:chExt cx="12191999" cy="76632"/>
          </a:xfrm>
        </p:grpSpPr>
        <p:sp>
          <p:nvSpPr>
            <p:cNvPr id="29" name="Прямоугольник 28"/>
            <p:cNvSpPr/>
            <p:nvPr/>
          </p:nvSpPr>
          <p:spPr>
            <a:xfrm flipV="1">
              <a:off x="874712" y="6281204"/>
              <a:ext cx="11317287" cy="45719"/>
            </a:xfrm>
            <a:prstGeom prst="rect">
              <a:avLst/>
            </a:prstGeom>
            <a:solidFill>
              <a:srgbClr val="E2CC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C2926A"/>
                </a:solidFill>
              </a:endParaRPr>
            </a:p>
          </p:txBody>
        </p:sp>
        <p:sp>
          <p:nvSpPr>
            <p:cNvPr id="33" name="Прямоугольник 32"/>
            <p:cNvSpPr/>
            <p:nvPr/>
          </p:nvSpPr>
          <p:spPr>
            <a:xfrm flipV="1">
              <a:off x="0" y="6250291"/>
              <a:ext cx="1066799" cy="68909"/>
            </a:xfrm>
            <a:prstGeom prst="rect">
              <a:avLst/>
            </a:prstGeom>
            <a:solidFill>
              <a:srgbClr val="C292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C2926A"/>
                </a:solidFill>
              </a:endParaRPr>
            </a:p>
          </p:txBody>
        </p:sp>
      </p:grpSp>
      <p:pic>
        <p:nvPicPr>
          <p:cNvPr id="31" name="Рисунок 30" descr="Рукопожатие">
            <a:extLst>
              <a:ext uri="{FF2B5EF4-FFF2-40B4-BE49-F238E27FC236}">
                <a16:creationId xmlns:a16="http://schemas.microsoft.com/office/drawing/2014/main" id="{425AB0FF-7000-4974-983D-F9B6205FE1C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-22391"/>
            <a:ext cx="638768" cy="638768"/>
          </a:xfrm>
          <a:prstGeom prst="rect">
            <a:avLst/>
          </a:prstGeom>
        </p:spPr>
      </p:pic>
      <p:grpSp>
        <p:nvGrpSpPr>
          <p:cNvPr id="30" name="Группа 29">
            <a:extLst>
              <a:ext uri="{FF2B5EF4-FFF2-40B4-BE49-F238E27FC236}">
                <a16:creationId xmlns:a16="http://schemas.microsoft.com/office/drawing/2014/main" id="{BBF2B287-11D7-4AFB-AD07-BCE3AF12BB33}"/>
              </a:ext>
            </a:extLst>
          </p:cNvPr>
          <p:cNvGrpSpPr/>
          <p:nvPr/>
        </p:nvGrpSpPr>
        <p:grpSpPr>
          <a:xfrm>
            <a:off x="1394946" y="6364867"/>
            <a:ext cx="3108656" cy="371475"/>
            <a:chOff x="1394946" y="6364867"/>
            <a:chExt cx="3108656" cy="371475"/>
          </a:xfrm>
        </p:grpSpPr>
        <p:pic>
          <p:nvPicPr>
            <p:cNvPr id="35" name="Picture 2">
              <a:extLst>
                <a:ext uri="{FF2B5EF4-FFF2-40B4-BE49-F238E27FC236}">
                  <a16:creationId xmlns:a16="http://schemas.microsoft.com/office/drawing/2014/main" id="{CE7C22D0-685F-47B5-971E-592EC689A89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394946" y="6393323"/>
              <a:ext cx="308584" cy="3384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6" name="Picture 4">
              <a:extLst>
                <a:ext uri="{FF2B5EF4-FFF2-40B4-BE49-F238E27FC236}">
                  <a16:creationId xmlns:a16="http://schemas.microsoft.com/office/drawing/2014/main" id="{1378D83E-A445-4104-B52F-781EBBC2ECB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375321" y="6364867"/>
              <a:ext cx="390525" cy="371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7" name="Прямоугольник 36">
              <a:extLst>
                <a:ext uri="{FF2B5EF4-FFF2-40B4-BE49-F238E27FC236}">
                  <a16:creationId xmlns:a16="http://schemas.microsoft.com/office/drawing/2014/main" id="{0107973E-1CC6-42F8-8552-82D9163AB410}"/>
                </a:ext>
              </a:extLst>
            </p:cNvPr>
            <p:cNvSpPr/>
            <p:nvPr/>
          </p:nvSpPr>
          <p:spPr>
            <a:xfrm>
              <a:off x="2765846" y="6455146"/>
              <a:ext cx="1737756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PT Sans" panose="020B0503020203020204" pitchFamily="34" charset="-52"/>
                  <a:ea typeface="DejaVu Serif Condensed" panose="02060606050605020204" pitchFamily="18" charset="0"/>
                  <a:cs typeface="DejaVu Serif Condensed" panose="02060606050605020204" pitchFamily="18" charset="0"/>
                </a:rPr>
                <a:t>+7 (3952) 202-102</a:t>
              </a:r>
              <a:endPara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PT Sans" panose="020B0503020203020204" pitchFamily="34" charset="-52"/>
                <a:ea typeface="DejaVu Serif Condensed" panose="02060606050605020204" pitchFamily="18" charset="0"/>
                <a:cs typeface="DejaVu Serif Condensed" panose="02060606050605020204" pitchFamily="18" charset="0"/>
              </a:endParaRPr>
            </a:p>
          </p:txBody>
        </p:sp>
        <p:sp>
          <p:nvSpPr>
            <p:cNvPr id="38" name="Прямоугольник 37">
              <a:extLst>
                <a:ext uri="{FF2B5EF4-FFF2-40B4-BE49-F238E27FC236}">
                  <a16:creationId xmlns:a16="http://schemas.microsoft.com/office/drawing/2014/main" id="{9C9AFBE8-A461-44EC-9DB6-67851D54F7A4}"/>
                </a:ext>
              </a:extLst>
            </p:cNvPr>
            <p:cNvSpPr/>
            <p:nvPr/>
          </p:nvSpPr>
          <p:spPr>
            <a:xfrm>
              <a:off x="1703530" y="6438497"/>
              <a:ext cx="729687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PT Sans" panose="020B0503020203020204" pitchFamily="34" charset="-52"/>
                  <a:ea typeface="DejaVu Serif Condensed" panose="02060606050605020204" pitchFamily="18" charset="0"/>
                  <a:cs typeface="DejaVu Serif Condensed" panose="02060606050605020204" pitchFamily="18" charset="0"/>
                </a:rPr>
                <a:t>mb</a:t>
              </a:r>
              <a:r>
                <a:rPr lang="ru-RU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PT Sans" panose="020B0503020203020204" pitchFamily="34" charset="-52"/>
                  <a:ea typeface="DejaVu Serif Condensed" panose="02060606050605020204" pitchFamily="18" charset="0"/>
                  <a:cs typeface="DejaVu Serif Condensed" panose="02060606050605020204" pitchFamily="18" charset="0"/>
                </a:rPr>
                <a:t>38.</a:t>
              </a:r>
              <a:r>
                <a:rPr lang="en-US" sz="12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PT Sans" panose="020B0503020203020204" pitchFamily="34" charset="-52"/>
                  <a:ea typeface="DejaVu Serif Condensed" panose="02060606050605020204" pitchFamily="18" charset="0"/>
                  <a:cs typeface="DejaVu Serif Condensed" panose="02060606050605020204" pitchFamily="18" charset="0"/>
                </a:rPr>
                <a:t>ru</a:t>
              </a:r>
              <a:endParaRPr lang="ru-R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PT Sans" panose="020B0503020203020204" pitchFamily="34" charset="-52"/>
                <a:ea typeface="DejaVu Serif Condensed" panose="02060606050605020204" pitchFamily="18" charset="0"/>
                <a:cs typeface="DejaVu Serif Condensed" panose="02060606050605020204" pitchFamily="18" charset="0"/>
              </a:endParaRPr>
            </a:p>
          </p:txBody>
        </p:sp>
      </p:grpSp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369762F7-FAC3-4294-89B3-0F8BB9092844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6326923"/>
            <a:ext cx="1046236" cy="535554"/>
          </a:xfrm>
          <a:prstGeom prst="rect">
            <a:avLst/>
          </a:prstGeom>
        </p:spPr>
      </p:pic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52B34E5E-F38B-4FC8-92F8-697D203C6D34}"/>
              </a:ext>
            </a:extLst>
          </p:cNvPr>
          <p:cNvSpPr/>
          <p:nvPr/>
        </p:nvSpPr>
        <p:spPr>
          <a:xfrm>
            <a:off x="11582400" y="6319736"/>
            <a:ext cx="609600" cy="5382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C2926A"/>
              </a:solidFill>
            </a:endParaRPr>
          </a:p>
        </p:txBody>
      </p:sp>
      <p:graphicFrame>
        <p:nvGraphicFramePr>
          <p:cNvPr id="4" name="Таблица 18">
            <a:extLst>
              <a:ext uri="{FF2B5EF4-FFF2-40B4-BE49-F238E27FC236}">
                <a16:creationId xmlns:a16="http://schemas.microsoft.com/office/drawing/2014/main" id="{A585D59B-00E6-404C-8A8C-25C5D4D4E3F4}"/>
              </a:ext>
            </a:extLst>
          </p:cNvPr>
          <p:cNvGraphicFramePr>
            <a:graphicFrameLocks noGrp="1"/>
          </p:cNvGraphicFramePr>
          <p:nvPr/>
        </p:nvGraphicFramePr>
        <p:xfrm>
          <a:off x="523118" y="525217"/>
          <a:ext cx="11059282" cy="274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0154">
                  <a:extLst>
                    <a:ext uri="{9D8B030D-6E8A-4147-A177-3AD203B41FA5}">
                      <a16:colId xmlns:a16="http://schemas.microsoft.com/office/drawing/2014/main" val="2425172120"/>
                    </a:ext>
                  </a:extLst>
                </a:gridCol>
                <a:gridCol w="8899128">
                  <a:extLst>
                    <a:ext uri="{9D8B030D-6E8A-4147-A177-3AD203B41FA5}">
                      <a16:colId xmlns:a16="http://schemas.microsoft.com/office/drawing/2014/main" val="394796779"/>
                    </a:ext>
                  </a:extLst>
                </a:gridCol>
              </a:tblGrid>
              <a:tr h="265380">
                <a:tc>
                  <a:txBody>
                    <a:bodyPr/>
                    <a:lstStyle/>
                    <a:p>
                      <a:pPr algn="just"/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PT Sans" panose="020B0503020203020204" pitchFamily="34" charset="-52"/>
                        </a:rPr>
                        <a:t>Гарантийный продукт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PT Sans" panose="020B0503020203020204" pitchFamily="34" charset="-52"/>
                        </a:rPr>
                        <a:t>Ключевые особенности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34222925"/>
                  </a:ext>
                </a:extLst>
              </a:tr>
              <a:tr h="172234"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>
                          <a:solidFill>
                            <a:schemeClr val="tx1"/>
                          </a:solidFill>
                          <a:latin typeface="PT Sans" panose="020B0503020203020204" pitchFamily="34" charset="-52"/>
                        </a:rPr>
                        <a:t>Начинающий предприниматель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>
                          <a:solidFill>
                            <a:schemeClr val="tx1"/>
                          </a:solidFill>
                          <a:latin typeface="PT Sans" panose="020B0503020203020204" pitchFamily="34" charset="-52"/>
                        </a:rPr>
                        <a:t>Позволяет получить поручительство Фонда в сумме до 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latin typeface="PT Sans" panose="020B0503020203020204" pitchFamily="34" charset="-52"/>
                        </a:rPr>
                        <a:t>3,5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latin typeface="PT Sans" panose="020B0503020203020204" pitchFamily="34" charset="-52"/>
                        </a:rPr>
                        <a:t> млн. руб. по кредиту или займу (не более 70% от суммы основного долга). Подходит для субъектов МСП,  осуществляющих свою деятельность </a:t>
                      </a:r>
                      <a:r>
                        <a:rPr lang="ru-RU" sz="1200" dirty="0">
                          <a:solidFill>
                            <a:srgbClr val="D8976A"/>
                          </a:solidFill>
                          <a:latin typeface="PT Sans" panose="020B0503020203020204" pitchFamily="34" charset="-52"/>
                        </a:rPr>
                        <a:t>менее 12 мес. со дня гос. регистрации.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49875907"/>
                  </a:ext>
                </a:extLst>
              </a:tr>
              <a:tr h="315763">
                <a:tc>
                  <a:txBody>
                    <a:bodyPr/>
                    <a:lstStyle/>
                    <a:p>
                      <a:pPr algn="just"/>
                      <a:endParaRPr lang="ru-RU" sz="1200" dirty="0">
                        <a:solidFill>
                          <a:schemeClr val="tx1"/>
                        </a:solidFill>
                        <a:latin typeface="PT Sans" panose="020B0503020203020204" pitchFamily="34" charset="-52"/>
                      </a:endParaRPr>
                    </a:p>
                    <a:p>
                      <a:pPr algn="just"/>
                      <a:r>
                        <a:rPr lang="ru-RU" sz="1200" dirty="0">
                          <a:solidFill>
                            <a:schemeClr val="tx1"/>
                          </a:solidFill>
                          <a:latin typeface="PT Sans" panose="020B0503020203020204" pitchFamily="34" charset="-52"/>
                        </a:rPr>
                        <a:t>Беззалоговый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PT Sans" panose="020B0503020203020204" pitchFamily="34" charset="-52"/>
                        </a:rPr>
                        <a:t>Позволяет получить поручительство Фонда в сумме до 3,5 млн. руб. (не более 50% от суммы основного долга) по кредиту или займу не имея собственного залогового обеспечения, </a:t>
                      </a:r>
                      <a:r>
                        <a:rPr lang="ru-RU" sz="1200" dirty="0">
                          <a:solidFill>
                            <a:srgbClr val="D8976A"/>
                          </a:solidFill>
                          <a:latin typeface="PT Sans" panose="020B0503020203020204" pitchFamily="34" charset="-52"/>
                        </a:rPr>
                        <a:t>только под поручительство учредителей.</a:t>
                      </a:r>
                      <a:r>
                        <a:rPr lang="ru-RU" sz="1200" dirty="0">
                          <a:solidFill>
                            <a:srgbClr val="ED4827"/>
                          </a:solidFill>
                          <a:latin typeface="PT Sans" panose="020B0503020203020204" pitchFamily="34" charset="-52"/>
                        </a:rPr>
                        <a:t> </a:t>
                      </a:r>
                      <a:endParaRPr lang="ru-RU" sz="1200" dirty="0">
                        <a:solidFill>
                          <a:srgbClr val="D8976A"/>
                        </a:solidFill>
                        <a:latin typeface="PT Sans" panose="020B0503020203020204" pitchFamily="34" charset="-5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63105750"/>
                  </a:ext>
                </a:extLst>
              </a:tr>
              <a:tr h="267920"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>
                          <a:solidFill>
                            <a:schemeClr val="tx1"/>
                          </a:solidFill>
                          <a:latin typeface="PT Sans" panose="020B0503020203020204" pitchFamily="34" charset="-52"/>
                        </a:rPr>
                        <a:t>Стандарт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>
                          <a:solidFill>
                            <a:schemeClr val="tx1"/>
                          </a:solidFill>
                          <a:latin typeface="PT Sans" panose="020B0503020203020204" pitchFamily="34" charset="-52"/>
                        </a:rPr>
                        <a:t>Позволяет получить поручительство Фонда по кредиту или займу </a:t>
                      </a:r>
                      <a:r>
                        <a:rPr lang="ru-RU" sz="1200" dirty="0">
                          <a:solidFill>
                            <a:srgbClr val="D8976A"/>
                          </a:solidFill>
                          <a:latin typeface="PT Sans" panose="020B0503020203020204" pitchFamily="34" charset="-52"/>
                        </a:rPr>
                        <a:t>до 42 млн. руб. 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latin typeface="PT Sans" panose="020B0503020203020204" pitchFamily="34" charset="-52"/>
                        </a:rPr>
                        <a:t>для субъектов МСП, осуществляющих виды деятельности, предусмотренные Перечнем приоритетных видов экономической деятельности и </a:t>
                      </a:r>
                      <a:r>
                        <a:rPr lang="ru-RU" sz="1200" dirty="0">
                          <a:solidFill>
                            <a:srgbClr val="D8976A"/>
                          </a:solidFill>
                          <a:latin typeface="PT Sans" panose="020B0503020203020204" pitchFamily="34" charset="-52"/>
                        </a:rPr>
                        <a:t>до 25 млн. руб. 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latin typeface="PT Sans" panose="020B0503020203020204" pitchFamily="34" charset="-52"/>
                        </a:rPr>
                        <a:t>для прочих субъектов МСП.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55151548"/>
                  </a:ext>
                </a:extLst>
              </a:tr>
              <a:tr h="172234"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 err="1">
                          <a:solidFill>
                            <a:schemeClr val="tx1"/>
                          </a:solidFill>
                          <a:latin typeface="PT Sans" panose="020B0503020203020204" pitchFamily="34" charset="-52"/>
                        </a:rPr>
                        <a:t>Лайт</a:t>
                      </a:r>
                      <a:endParaRPr lang="ru-RU" sz="1200" dirty="0">
                        <a:solidFill>
                          <a:schemeClr val="tx1"/>
                        </a:solidFill>
                        <a:latin typeface="PT Sans" panose="020B0503020203020204" pitchFamily="34" charset="-5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PT Sans" panose="020B0503020203020204" pitchFamily="34" charset="-52"/>
                        </a:rPr>
                        <a:t>Позволяет получить поручительство Фонда по кредиту или </a:t>
                      </a:r>
                      <a:r>
                        <a:rPr lang="ru-RU" sz="1200" dirty="0">
                          <a:solidFill>
                            <a:srgbClr val="D8976A"/>
                          </a:solidFill>
                          <a:latin typeface="PT Sans" panose="020B0503020203020204" pitchFamily="34" charset="-52"/>
                        </a:rPr>
                        <a:t>займу не имея собственного залогового обеспечения и без поручительства учредителей  в сумме до 300 тыс. руб.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50633365"/>
                  </a:ext>
                </a:extLst>
              </a:tr>
              <a:tr h="220077"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>
                          <a:solidFill>
                            <a:schemeClr val="tx1"/>
                          </a:solidFill>
                          <a:latin typeface="PT Sans" panose="020B0503020203020204" pitchFamily="34" charset="-52"/>
                        </a:rPr>
                        <a:t>Самозанятый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PT Sans" panose="020B0503020203020204" pitchFamily="34" charset="-52"/>
                        </a:rPr>
                        <a:t>Позволяет получить поручительство Фонда по кредиту или займу физическому лицу, применяющему специальный налоговый режим «Налог на профессиональный доход»</a:t>
                      </a:r>
                      <a:r>
                        <a:rPr lang="ru-RU" sz="1200" dirty="0">
                          <a:solidFill>
                            <a:srgbClr val="D8976A"/>
                          </a:solidFill>
                          <a:latin typeface="PT Sans" panose="020B0503020203020204" pitchFamily="34" charset="-52"/>
                        </a:rPr>
                        <a:t> 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latin typeface="PT Sans" panose="020B0503020203020204" pitchFamily="34" charset="-52"/>
                        </a:rPr>
                        <a:t>в сумме </a:t>
                      </a:r>
                      <a:r>
                        <a:rPr lang="ru-RU" sz="1200" dirty="0">
                          <a:solidFill>
                            <a:srgbClr val="D8976A"/>
                          </a:solidFill>
                          <a:latin typeface="PT Sans" panose="020B0503020203020204" pitchFamily="34" charset="-52"/>
                        </a:rPr>
                        <a:t>до 3,5 млн. руб. (не более 70% от суммы основного долга)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35202828"/>
                  </a:ext>
                </a:extLst>
              </a:tr>
            </a:tbl>
          </a:graphicData>
        </a:graphic>
      </p:graphicFrame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2246F71F-EE03-410C-8664-9AB16CD57330}"/>
              </a:ext>
            </a:extLst>
          </p:cNvPr>
          <p:cNvGraphicFramePr>
            <a:graphicFrameLocks noGrp="1"/>
          </p:cNvGraphicFramePr>
          <p:nvPr/>
        </p:nvGraphicFramePr>
        <p:xfrm>
          <a:off x="523118" y="3745829"/>
          <a:ext cx="11045078" cy="7729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57380">
                  <a:extLst>
                    <a:ext uri="{9D8B030D-6E8A-4147-A177-3AD203B41FA5}">
                      <a16:colId xmlns:a16="http://schemas.microsoft.com/office/drawing/2014/main" val="2425172120"/>
                    </a:ext>
                  </a:extLst>
                </a:gridCol>
                <a:gridCol w="8887698">
                  <a:extLst>
                    <a:ext uri="{9D8B030D-6E8A-4147-A177-3AD203B41FA5}">
                      <a16:colId xmlns:a16="http://schemas.microsoft.com/office/drawing/2014/main" val="394796779"/>
                    </a:ext>
                  </a:extLst>
                </a:gridCol>
              </a:tblGrid>
              <a:tr h="172234">
                <a:tc>
                  <a:txBody>
                    <a:bodyPr/>
                    <a:lstStyle/>
                    <a:p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PT Sans" panose="020B0503020203020204" pitchFamily="34" charset="-52"/>
                        </a:rPr>
                        <a:t>Лизинг </a:t>
                      </a:r>
                      <a:r>
                        <a:rPr lang="ru-RU" sz="1200" b="0" dirty="0" err="1">
                          <a:solidFill>
                            <a:schemeClr val="tx1"/>
                          </a:solidFill>
                          <a:latin typeface="PT Sans" panose="020B0503020203020204" pitchFamily="34" charset="-52"/>
                        </a:rPr>
                        <a:t>Лайт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PT Sans" panose="020B0503020203020204" pitchFamily="34" charset="-5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PT Sans" panose="020B0503020203020204" pitchFamily="34" charset="-52"/>
                        </a:rPr>
                        <a:t>Позволяет получить поручительство Фонда по договору лизинга не позднее следующего рабочего дня (при подаче полного пакета документов) после дня подачи заявки, в сумме </a:t>
                      </a:r>
                      <a:r>
                        <a:rPr lang="ru-RU" sz="1200" b="0" dirty="0">
                          <a:solidFill>
                            <a:srgbClr val="D8976A"/>
                          </a:solidFill>
                          <a:latin typeface="PT Sans" panose="020B0503020203020204" pitchFamily="34" charset="-52"/>
                        </a:rPr>
                        <a:t>до 3 млн. руб.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49875907"/>
                  </a:ext>
                </a:extLst>
              </a:tr>
              <a:tr h="315763">
                <a:tc>
                  <a:txBody>
                    <a:bodyPr/>
                    <a:lstStyle/>
                    <a:p>
                      <a:r>
                        <a:rPr lang="ru-RU" sz="1200" dirty="0">
                          <a:solidFill>
                            <a:schemeClr val="tx1"/>
                          </a:solidFill>
                          <a:latin typeface="PT Sans" panose="020B0503020203020204" pitchFamily="34" charset="-52"/>
                        </a:rPr>
                        <a:t>Лизинг Стандарт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PT Sans" panose="020B0503020203020204" pitchFamily="34" charset="-52"/>
                        </a:rPr>
                        <a:t>Позволяет получить поручительство Фонда по договору лизинга в сумме </a:t>
                      </a:r>
                      <a:r>
                        <a:rPr lang="ru-RU" sz="1200" b="0" dirty="0">
                          <a:solidFill>
                            <a:srgbClr val="D8976A"/>
                          </a:solidFill>
                          <a:latin typeface="PT Sans" panose="020B0503020203020204" pitchFamily="34" charset="-52"/>
                        </a:rPr>
                        <a:t>до 25 млн. руб.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63105750"/>
                  </a:ext>
                </a:extLst>
              </a:tr>
            </a:tbl>
          </a:graphicData>
        </a:graphic>
      </p:graphicFrame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id="{050EF065-76DE-48CD-8945-9ADB7D523244}"/>
              </a:ext>
            </a:extLst>
          </p:cNvPr>
          <p:cNvGraphicFramePr>
            <a:graphicFrameLocks noGrp="1"/>
          </p:cNvGraphicFramePr>
          <p:nvPr/>
        </p:nvGraphicFramePr>
        <p:xfrm>
          <a:off x="523118" y="4813324"/>
          <a:ext cx="11045078" cy="109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57380">
                  <a:extLst>
                    <a:ext uri="{9D8B030D-6E8A-4147-A177-3AD203B41FA5}">
                      <a16:colId xmlns:a16="http://schemas.microsoft.com/office/drawing/2014/main" val="2425172120"/>
                    </a:ext>
                  </a:extLst>
                </a:gridCol>
                <a:gridCol w="8887698">
                  <a:extLst>
                    <a:ext uri="{9D8B030D-6E8A-4147-A177-3AD203B41FA5}">
                      <a16:colId xmlns:a16="http://schemas.microsoft.com/office/drawing/2014/main" val="39479677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PT Sans" panose="020B0503020203020204" pitchFamily="34" charset="-52"/>
                        </a:rPr>
                        <a:t>Банковская гарантия - Гос. контракт Экспресс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PT Sans" panose="020B0503020203020204" pitchFamily="34" charset="-52"/>
                        </a:rPr>
                        <a:t>Позволяет получить поручительство Фонда по банковской гарантии </a:t>
                      </a:r>
                      <a:r>
                        <a:rPr lang="ru-RU" sz="1200" b="0" dirty="0">
                          <a:solidFill>
                            <a:srgbClr val="D8976A"/>
                          </a:solidFill>
                          <a:latin typeface="PT Sans" panose="020B0503020203020204" pitchFamily="34" charset="-52"/>
                        </a:rPr>
                        <a:t>в течение 2 часов </a:t>
                      </a:r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PT Sans" panose="020B0503020203020204" pitchFamily="34" charset="-52"/>
                        </a:rPr>
                        <a:t>(при подаче полного пакета документов) после подачи заявки, </a:t>
                      </a:r>
                      <a:r>
                        <a:rPr lang="ru-RU" sz="1200" b="0" dirty="0">
                          <a:solidFill>
                            <a:srgbClr val="D8976A"/>
                          </a:solidFill>
                          <a:latin typeface="PT Sans" panose="020B0503020203020204" pitchFamily="34" charset="-52"/>
                        </a:rPr>
                        <a:t>в сумме до 3 млн. руб.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49875907"/>
                  </a:ext>
                </a:extLst>
              </a:tr>
              <a:tr h="315763">
                <a:tc>
                  <a:txBody>
                    <a:bodyPr/>
                    <a:lstStyle/>
                    <a:p>
                      <a:r>
                        <a:rPr lang="ru-RU" sz="1200" dirty="0">
                          <a:solidFill>
                            <a:schemeClr val="tx1"/>
                          </a:solidFill>
                          <a:latin typeface="PT Sans" panose="020B0503020203020204" pitchFamily="34" charset="-52"/>
                        </a:rPr>
                        <a:t>Банковская гарантия - Стандарт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>
                          <a:solidFill>
                            <a:schemeClr val="tx1"/>
                          </a:solidFill>
                          <a:latin typeface="PT Sans" panose="020B0503020203020204" pitchFamily="34" charset="-52"/>
                        </a:rPr>
                        <a:t>Позволяет получить поручительство Фонда по банковской гарантии </a:t>
                      </a:r>
                      <a:r>
                        <a:rPr lang="ru-RU" sz="1200" dirty="0">
                          <a:solidFill>
                            <a:srgbClr val="D8976A"/>
                          </a:solidFill>
                          <a:latin typeface="PT Sans" panose="020B0503020203020204" pitchFamily="34" charset="-52"/>
                        </a:rPr>
                        <a:t>до 42 млн. руб. 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latin typeface="PT Sans" panose="020B0503020203020204" pitchFamily="34" charset="-52"/>
                        </a:rPr>
                        <a:t>для субъектов МСП, осуществляющих виды деятельности, предусмотренные Перечнем приоритетных видов экономической деятельности и </a:t>
                      </a:r>
                      <a:r>
                        <a:rPr lang="ru-RU" sz="1200" dirty="0">
                          <a:solidFill>
                            <a:srgbClr val="D8976A"/>
                          </a:solidFill>
                          <a:latin typeface="PT Sans" panose="020B0503020203020204" pitchFamily="34" charset="-52"/>
                        </a:rPr>
                        <a:t>до 25 млн. руб. 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latin typeface="PT Sans" panose="020B0503020203020204" pitchFamily="34" charset="-52"/>
                        </a:rPr>
                        <a:t>для прочих субъектов МСП.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63105750"/>
                  </a:ext>
                </a:extLst>
              </a:tr>
            </a:tbl>
          </a:graphicData>
        </a:graphic>
      </p:graphicFrame>
      <p:sp>
        <p:nvSpPr>
          <p:cNvPr id="17" name="TextBox 16">
            <a:extLst>
              <a:ext uri="{FF2B5EF4-FFF2-40B4-BE49-F238E27FC236}">
                <a16:creationId xmlns:a16="http://schemas.microsoft.com/office/drawing/2014/main" id="{BAFD2806-9970-49B4-B2F8-1A29EF7967F2}"/>
              </a:ext>
            </a:extLst>
          </p:cNvPr>
          <p:cNvSpPr txBox="1"/>
          <p:nvPr/>
        </p:nvSpPr>
        <p:spPr>
          <a:xfrm>
            <a:off x="4774915" y="112327"/>
            <a:ext cx="60977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ГАРАНТИЙНЫЕ ПРОДУКТЫ</a:t>
            </a:r>
          </a:p>
        </p:txBody>
      </p:sp>
    </p:spTree>
    <p:extLst>
      <p:ext uri="{BB962C8B-B14F-4D97-AF65-F5344CB8AC3E}">
        <p14:creationId xmlns:p14="http://schemas.microsoft.com/office/powerpoint/2010/main" val="23268655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9290056" y="2400868"/>
            <a:ext cx="2230226" cy="11824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dirty="0">
                <a:solidFill>
                  <a:schemeClr val="tx1"/>
                </a:solidFill>
                <a:latin typeface="PT Sans" panose="020B0503020203020204" pitchFamily="34" charset="-52"/>
                <a:cs typeface="Arial" panose="020B0604020202020204" pitchFamily="34" charset="0"/>
              </a:rPr>
              <a:t>Льготный лизинг оборудования</a:t>
            </a:r>
            <a:endParaRPr lang="en-US" sz="1200" dirty="0">
              <a:solidFill>
                <a:schemeClr val="tx1"/>
              </a:solidFill>
              <a:latin typeface="PT Sans" panose="020B0503020203020204" pitchFamily="34" charset="-52"/>
              <a:cs typeface="Arial" panose="020B0604020202020204" pitchFamily="34" charset="0"/>
            </a:endParaRPr>
          </a:p>
          <a:p>
            <a:r>
              <a:rPr lang="ru-RU" sz="1200" dirty="0">
                <a:solidFill>
                  <a:schemeClr val="tx1"/>
                </a:solidFill>
                <a:latin typeface="PT Sans" panose="020B0503020203020204" pitchFamily="34" charset="-52"/>
                <a:cs typeface="Arial" panose="020B0604020202020204" pitchFamily="34" charset="0"/>
              </a:rPr>
              <a:t>по ставке </a:t>
            </a:r>
            <a:r>
              <a:rPr lang="ru-RU" sz="1200" dirty="0">
                <a:solidFill>
                  <a:srgbClr val="D8976A"/>
                </a:solidFill>
                <a:latin typeface="PT Sans" panose="020B0503020203020204" pitchFamily="34" charset="-52"/>
                <a:cs typeface="Arial" panose="020B0604020202020204" pitchFamily="34" charset="0"/>
              </a:rPr>
              <a:t>6%</a:t>
            </a:r>
            <a:r>
              <a:rPr lang="ru-RU" sz="1200" dirty="0">
                <a:solidFill>
                  <a:schemeClr val="tx1"/>
                </a:solidFill>
                <a:latin typeface="PT Sans" panose="020B0503020203020204" pitchFamily="34" charset="-52"/>
                <a:cs typeface="Arial" panose="020B0604020202020204" pitchFamily="34" charset="0"/>
              </a:rPr>
              <a:t> или </a:t>
            </a:r>
            <a:r>
              <a:rPr lang="ru-RU" sz="1200" dirty="0">
                <a:solidFill>
                  <a:srgbClr val="D8976A"/>
                </a:solidFill>
                <a:latin typeface="PT Sans" panose="020B0503020203020204" pitchFamily="34" charset="-52"/>
                <a:cs typeface="Arial" panose="020B0604020202020204" pitchFamily="34" charset="0"/>
              </a:rPr>
              <a:t>8%</a:t>
            </a:r>
          </a:p>
        </p:txBody>
      </p:sp>
      <p:grpSp>
        <p:nvGrpSpPr>
          <p:cNvPr id="4" name="Группа 27"/>
          <p:cNvGrpSpPr/>
          <p:nvPr/>
        </p:nvGrpSpPr>
        <p:grpSpPr>
          <a:xfrm>
            <a:off x="0" y="6250291"/>
            <a:ext cx="12192000" cy="607709"/>
            <a:chOff x="0" y="6250291"/>
            <a:chExt cx="12192000" cy="607709"/>
          </a:xfrm>
        </p:grpSpPr>
        <p:sp>
          <p:nvSpPr>
            <p:cNvPr id="30" name="Прямоугольник 29"/>
            <p:cNvSpPr/>
            <p:nvPr/>
          </p:nvSpPr>
          <p:spPr>
            <a:xfrm>
              <a:off x="11582400" y="6319736"/>
              <a:ext cx="609600" cy="53826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C2926A"/>
                </a:solidFill>
                <a:latin typeface="PT Sans" panose="020B0503020203020204" pitchFamily="34" charset="-52"/>
              </a:endParaRPr>
            </a:p>
          </p:txBody>
        </p:sp>
        <p:sp>
          <p:nvSpPr>
            <p:cNvPr id="31" name="Прямоугольник 30"/>
            <p:cNvSpPr/>
            <p:nvPr/>
          </p:nvSpPr>
          <p:spPr>
            <a:xfrm flipV="1">
              <a:off x="874712" y="6281204"/>
              <a:ext cx="11317287" cy="45719"/>
            </a:xfrm>
            <a:prstGeom prst="rect">
              <a:avLst/>
            </a:prstGeom>
            <a:solidFill>
              <a:srgbClr val="E2CC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C2926A"/>
                </a:solidFill>
              </a:endParaRPr>
            </a:p>
          </p:txBody>
        </p:sp>
        <p:sp>
          <p:nvSpPr>
            <p:cNvPr id="33" name="Прямоугольник 32"/>
            <p:cNvSpPr/>
            <p:nvPr/>
          </p:nvSpPr>
          <p:spPr>
            <a:xfrm flipV="1">
              <a:off x="0" y="6250291"/>
              <a:ext cx="1066799" cy="68909"/>
            </a:xfrm>
            <a:prstGeom prst="rect">
              <a:avLst/>
            </a:prstGeom>
            <a:solidFill>
              <a:srgbClr val="C292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C2926A"/>
                </a:solidFill>
              </a:endParaRPr>
            </a:p>
          </p:txBody>
        </p:sp>
      </p:grp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02A553B3-3A36-42C6-82C3-1D7557B5B8C2}"/>
              </a:ext>
            </a:extLst>
          </p:cNvPr>
          <p:cNvGrpSpPr/>
          <p:nvPr/>
        </p:nvGrpSpPr>
        <p:grpSpPr>
          <a:xfrm>
            <a:off x="9290056" y="4052750"/>
            <a:ext cx="2783172" cy="1237691"/>
            <a:chOff x="9160975" y="3808196"/>
            <a:chExt cx="2783172" cy="1237691"/>
          </a:xfrm>
        </p:grpSpPr>
        <p:sp>
          <p:nvSpPr>
            <p:cNvPr id="15" name="Прямоугольник 14"/>
            <p:cNvSpPr/>
            <p:nvPr/>
          </p:nvSpPr>
          <p:spPr>
            <a:xfrm>
              <a:off x="9160975" y="3808196"/>
              <a:ext cx="2783172" cy="88969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1200" dirty="0">
                  <a:solidFill>
                    <a:srgbClr val="D8976A"/>
                  </a:solidFill>
                  <a:latin typeface="PT Sans" panose="020B0503020203020204" pitchFamily="34" charset="-52"/>
                  <a:cs typeface="Arial" panose="020B0604020202020204" pitchFamily="34" charset="0"/>
                </a:rPr>
                <a:t>Поручительство фонда</a:t>
              </a:r>
              <a:r>
                <a:rPr lang="en-US" sz="1200" dirty="0">
                  <a:solidFill>
                    <a:srgbClr val="D8976A"/>
                  </a:solidFill>
                  <a:latin typeface="PT Sans" panose="020B0503020203020204" pitchFamily="34" charset="-52"/>
                  <a:cs typeface="Arial" panose="020B0604020202020204" pitchFamily="34" charset="0"/>
                </a:rPr>
                <a:t> </a:t>
              </a:r>
              <a:r>
                <a:rPr lang="ru-RU" sz="1200" dirty="0">
                  <a:solidFill>
                    <a:schemeClr val="tx1"/>
                  </a:solidFill>
                  <a:latin typeface="PT Sans" panose="020B0503020203020204" pitchFamily="34" charset="-52"/>
                  <a:cs typeface="Arial" panose="020B0604020202020204" pitchFamily="34" charset="0"/>
                </a:rPr>
                <a:t>для получения кредита, займа оборудования в лизинг</a:t>
              </a:r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9160975" y="4584222"/>
              <a:ext cx="2634054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200" dirty="0">
                  <a:solidFill>
                    <a:srgbClr val="D8976A"/>
                  </a:solidFill>
                  <a:latin typeface="PT Sans" panose="020B0503020203020204" pitchFamily="34" charset="-52"/>
                  <a:cs typeface="Arial" panose="020B0604020202020204" pitchFamily="34" charset="0"/>
                </a:rPr>
                <a:t>до 70% от суммы обязательства субъекта МСП</a:t>
              </a:r>
              <a:endParaRPr lang="ru-RU" sz="1200" baseline="30000" dirty="0">
                <a:solidFill>
                  <a:srgbClr val="D8976A"/>
                </a:solidFill>
                <a:latin typeface="PT Sans" panose="020B0503020203020204" pitchFamily="34" charset="-52"/>
                <a:cs typeface="Arial" panose="020B0604020202020204" pitchFamily="34" charset="0"/>
              </a:endParaRPr>
            </a:p>
          </p:txBody>
        </p:sp>
      </p:grpSp>
      <p:sp>
        <p:nvSpPr>
          <p:cNvPr id="49" name="Прямоугольник 48"/>
          <p:cNvSpPr/>
          <p:nvPr/>
        </p:nvSpPr>
        <p:spPr>
          <a:xfrm>
            <a:off x="3171634" y="5004841"/>
            <a:ext cx="28313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latin typeface="PT Sans" panose="020B0503020203020204" pitchFamily="34" charset="-52"/>
                <a:cs typeface="Arial" panose="020B0604020202020204" pitchFamily="34" charset="0"/>
              </a:rPr>
              <a:t>Микрозаймы</a:t>
            </a:r>
            <a:endParaRPr lang="en-US" sz="1200" dirty="0">
              <a:latin typeface="PT Sans" panose="020B0503020203020204" pitchFamily="34" charset="-52"/>
              <a:cs typeface="Arial" panose="020B0604020202020204" pitchFamily="34" charset="0"/>
            </a:endParaRPr>
          </a:p>
          <a:p>
            <a:r>
              <a:rPr lang="ru-RU" sz="1200" dirty="0">
                <a:latin typeface="PT Sans" panose="020B0503020203020204" pitchFamily="34" charset="-52"/>
                <a:cs typeface="Arial" panose="020B0604020202020204" pitchFamily="34" charset="0"/>
              </a:rPr>
              <a:t>по ставке от </a:t>
            </a:r>
            <a:r>
              <a:rPr lang="ru-RU" sz="1200" dirty="0">
                <a:solidFill>
                  <a:srgbClr val="D8976A"/>
                </a:solidFill>
                <a:latin typeface="PT Sans" panose="020B0503020203020204" pitchFamily="34" charset="-52"/>
                <a:cs typeface="Arial" panose="020B0604020202020204" pitchFamily="34" charset="0"/>
              </a:rPr>
              <a:t>2,75%</a:t>
            </a:r>
            <a:r>
              <a:rPr lang="ru-RU" sz="1200" dirty="0">
                <a:latin typeface="PT Sans" panose="020B0503020203020204" pitchFamily="34" charset="-52"/>
                <a:cs typeface="Arial" panose="020B0604020202020204" pitchFamily="34" charset="0"/>
              </a:rPr>
              <a:t> до </a:t>
            </a:r>
            <a:r>
              <a:rPr lang="ru-RU" sz="1200" dirty="0">
                <a:solidFill>
                  <a:srgbClr val="D8976A"/>
                </a:solidFill>
                <a:latin typeface="PT Sans" panose="020B0503020203020204" pitchFamily="34" charset="-52"/>
                <a:cs typeface="Arial" panose="020B0604020202020204" pitchFamily="34" charset="0"/>
              </a:rPr>
              <a:t>10%</a:t>
            </a:r>
          </a:p>
        </p:txBody>
      </p:sp>
      <p:sp>
        <p:nvSpPr>
          <p:cNvPr id="52" name="Прямоугольник 51"/>
          <p:cNvSpPr/>
          <p:nvPr/>
        </p:nvSpPr>
        <p:spPr>
          <a:xfrm>
            <a:off x="9240046" y="913081"/>
            <a:ext cx="174599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>
                <a:latin typeface="PT Sans" panose="020B0503020203020204" pitchFamily="34" charset="-52"/>
                <a:cs typeface="Arial" panose="020B0604020202020204" pitchFamily="34" charset="0"/>
              </a:rPr>
              <a:t>Займы для СМСП</a:t>
            </a:r>
            <a:endParaRPr lang="en-US" sz="1200" dirty="0">
              <a:latin typeface="PT Sans" panose="020B0503020203020204" pitchFamily="34" charset="-52"/>
              <a:cs typeface="Arial" panose="020B0604020202020204" pitchFamily="34" charset="0"/>
            </a:endParaRPr>
          </a:p>
          <a:p>
            <a:r>
              <a:rPr lang="ru-RU" sz="1200" dirty="0">
                <a:latin typeface="PT Sans" panose="020B0503020203020204" pitchFamily="34" charset="-52"/>
                <a:cs typeface="Arial" panose="020B0604020202020204" pitchFamily="34" charset="0"/>
              </a:rPr>
              <a:t>из моногородов </a:t>
            </a:r>
          </a:p>
          <a:p>
            <a:r>
              <a:rPr lang="ru-RU" sz="1200" dirty="0">
                <a:latin typeface="PT Sans" panose="020B0503020203020204" pitchFamily="34" charset="-52"/>
                <a:cs typeface="Arial" panose="020B0604020202020204" pitchFamily="34" charset="0"/>
              </a:rPr>
              <a:t>по ставке от </a:t>
            </a:r>
            <a:r>
              <a:rPr lang="ru-RU" sz="1200" dirty="0">
                <a:solidFill>
                  <a:srgbClr val="D8976A"/>
                </a:solidFill>
                <a:latin typeface="PT Sans" panose="020B0503020203020204" pitchFamily="34" charset="-52"/>
                <a:cs typeface="Arial" panose="020B0604020202020204" pitchFamily="34" charset="0"/>
              </a:rPr>
              <a:t>0%</a:t>
            </a:r>
            <a:r>
              <a:rPr lang="ru-RU" sz="1200" dirty="0">
                <a:solidFill>
                  <a:srgbClr val="E74D39"/>
                </a:solidFill>
                <a:latin typeface="PT Sans" panose="020B0503020203020204" pitchFamily="34" charset="-52"/>
                <a:cs typeface="Arial" panose="020B0604020202020204" pitchFamily="34" charset="0"/>
              </a:rPr>
              <a:t>  </a:t>
            </a:r>
            <a:r>
              <a:rPr lang="ru-RU" sz="1200" dirty="0">
                <a:latin typeface="PT Sans" panose="020B0503020203020204" pitchFamily="34" charset="-52"/>
                <a:cs typeface="Arial" panose="020B0604020202020204" pitchFamily="34" charset="0"/>
              </a:rPr>
              <a:t>до</a:t>
            </a:r>
            <a:r>
              <a:rPr lang="ru-RU" sz="1200" dirty="0">
                <a:solidFill>
                  <a:srgbClr val="E74D39"/>
                </a:solidFill>
                <a:latin typeface="PT Sans" panose="020B0503020203020204" pitchFamily="34" charset="-52"/>
                <a:cs typeface="Arial" panose="020B0604020202020204" pitchFamily="34" charset="0"/>
              </a:rPr>
              <a:t> </a:t>
            </a:r>
            <a:r>
              <a:rPr lang="ru-RU" sz="1200" dirty="0">
                <a:solidFill>
                  <a:srgbClr val="D8976A"/>
                </a:solidFill>
                <a:latin typeface="PT Sans" panose="020B0503020203020204" pitchFamily="34" charset="-52"/>
                <a:cs typeface="Arial" panose="020B0604020202020204" pitchFamily="34" charset="0"/>
              </a:rPr>
              <a:t>5%</a:t>
            </a:r>
          </a:p>
        </p:txBody>
      </p:sp>
      <p:pic>
        <p:nvPicPr>
          <p:cNvPr id="56" name="Рисунок 5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9640" y="3334196"/>
            <a:ext cx="1550347" cy="333912"/>
          </a:xfrm>
          <a:prstGeom prst="rect">
            <a:avLst/>
          </a:prstGeom>
        </p:spPr>
      </p:pic>
      <p:pic>
        <p:nvPicPr>
          <p:cNvPr id="5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77326" y="2869395"/>
            <a:ext cx="1639297" cy="38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77326" y="2423319"/>
            <a:ext cx="1552661" cy="429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20644" y="988916"/>
            <a:ext cx="550122" cy="570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6" name="Прямоугольник 75"/>
          <p:cNvSpPr/>
          <p:nvPr/>
        </p:nvSpPr>
        <p:spPr>
          <a:xfrm>
            <a:off x="791663" y="1511280"/>
            <a:ext cx="74090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dirty="0">
                <a:latin typeface="PT Sans" panose="020B0503020203020204" pitchFamily="34" charset="-52"/>
                <a:cs typeface="Arial" panose="020B0604020202020204" pitchFamily="34" charset="0"/>
              </a:rPr>
              <a:t>БАНКИ</a:t>
            </a:r>
            <a:endParaRPr lang="ru-RU" sz="1200" dirty="0">
              <a:solidFill>
                <a:srgbClr val="E74D39"/>
              </a:solidFill>
              <a:latin typeface="PT Sans" panose="020B0503020203020204" pitchFamily="34" charset="-52"/>
              <a:cs typeface="Arial" panose="020B0604020202020204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" y="-13174"/>
            <a:ext cx="121919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rgbClr val="562212"/>
                </a:solidFill>
                <a:latin typeface="PT Sans" panose="020B0503020203020204" pitchFamily="34" charset="-52"/>
                <a:cs typeface="Arial" panose="020B0604020202020204" pitchFamily="34" charset="0"/>
              </a:rPr>
              <a:t>Финансовые меры поддержки</a:t>
            </a:r>
          </a:p>
        </p:txBody>
      </p:sp>
      <p:pic>
        <p:nvPicPr>
          <p:cNvPr id="61" name="Рисунок 60">
            <a:extLst>
              <a:ext uri="{FF2B5EF4-FFF2-40B4-BE49-F238E27FC236}">
                <a16:creationId xmlns:a16="http://schemas.microsoft.com/office/drawing/2014/main" id="{C7404D13-BA57-4F87-8772-C0DAB6EF1C9E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0" y="6286289"/>
            <a:ext cx="1046236" cy="576188"/>
          </a:xfrm>
          <a:prstGeom prst="rect">
            <a:avLst/>
          </a:prstGeom>
        </p:spPr>
      </p:pic>
      <p:sp>
        <p:nvSpPr>
          <p:cNvPr id="70" name="Прямоугольник 69">
            <a:extLst>
              <a:ext uri="{FF2B5EF4-FFF2-40B4-BE49-F238E27FC236}">
                <a16:creationId xmlns:a16="http://schemas.microsoft.com/office/drawing/2014/main" id="{D252A050-C756-4668-9CBA-FE634DC57A36}"/>
              </a:ext>
            </a:extLst>
          </p:cNvPr>
          <p:cNvSpPr/>
          <p:nvPr/>
        </p:nvSpPr>
        <p:spPr>
          <a:xfrm>
            <a:off x="2901944" y="4960337"/>
            <a:ext cx="226941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FF0000"/>
              </a:buClr>
            </a:pPr>
            <a:r>
              <a:rPr lang="ru-RU" sz="2800" dirty="0">
                <a:solidFill>
                  <a:srgbClr val="562212"/>
                </a:solidFill>
                <a:latin typeface="PT Sans" panose="020B0503020203020204" pitchFamily="34" charset="-52"/>
                <a:cs typeface="Arial" panose="020B0604020202020204" pitchFamily="34" charset="0"/>
              </a:rPr>
              <a:t>&gt;</a:t>
            </a:r>
            <a:endParaRPr lang="en-US" sz="2800" dirty="0">
              <a:solidFill>
                <a:srgbClr val="562212"/>
              </a:solidFill>
              <a:latin typeface="PT Sans" panose="020B0503020203020204" pitchFamily="34" charset="-52"/>
              <a:cs typeface="Arial" panose="020B0604020202020204" pitchFamily="34" charset="0"/>
            </a:endParaRPr>
          </a:p>
        </p:txBody>
      </p:sp>
      <p:sp>
        <p:nvSpPr>
          <p:cNvPr id="71" name="Прямоугольник 70">
            <a:extLst>
              <a:ext uri="{FF2B5EF4-FFF2-40B4-BE49-F238E27FC236}">
                <a16:creationId xmlns:a16="http://schemas.microsoft.com/office/drawing/2014/main" id="{B0438B38-95ED-4C0C-9EB6-E229B58FCB90}"/>
              </a:ext>
            </a:extLst>
          </p:cNvPr>
          <p:cNvSpPr/>
          <p:nvPr/>
        </p:nvSpPr>
        <p:spPr>
          <a:xfrm>
            <a:off x="8861417" y="2742799"/>
            <a:ext cx="226941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FF0000"/>
              </a:buClr>
            </a:pPr>
            <a:r>
              <a:rPr lang="ru-RU" sz="2800" dirty="0">
                <a:solidFill>
                  <a:srgbClr val="562212"/>
                </a:solidFill>
                <a:latin typeface="PT Sans" panose="020B0503020203020204" pitchFamily="34" charset="-52"/>
                <a:cs typeface="Arial" panose="020B0604020202020204" pitchFamily="34" charset="0"/>
              </a:rPr>
              <a:t>&gt;</a:t>
            </a:r>
            <a:endParaRPr lang="en-US" sz="2800" dirty="0">
              <a:solidFill>
                <a:srgbClr val="562212"/>
              </a:solidFill>
              <a:latin typeface="PT Sans" panose="020B0503020203020204" pitchFamily="34" charset="-52"/>
              <a:cs typeface="Arial" panose="020B0604020202020204" pitchFamily="34" charset="0"/>
            </a:endParaRPr>
          </a:p>
        </p:txBody>
      </p:sp>
      <p:sp>
        <p:nvSpPr>
          <p:cNvPr id="72" name="Прямоугольник 71">
            <a:extLst>
              <a:ext uri="{FF2B5EF4-FFF2-40B4-BE49-F238E27FC236}">
                <a16:creationId xmlns:a16="http://schemas.microsoft.com/office/drawing/2014/main" id="{C9425FF2-4763-413A-A5B5-11589ACB6798}"/>
              </a:ext>
            </a:extLst>
          </p:cNvPr>
          <p:cNvSpPr/>
          <p:nvPr/>
        </p:nvSpPr>
        <p:spPr>
          <a:xfrm>
            <a:off x="8861417" y="960766"/>
            <a:ext cx="226941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FF0000"/>
              </a:buClr>
            </a:pPr>
            <a:r>
              <a:rPr lang="ru-RU" sz="2800" dirty="0">
                <a:solidFill>
                  <a:srgbClr val="562212"/>
                </a:solidFill>
                <a:latin typeface="PT Sans" panose="020B0503020203020204" pitchFamily="34" charset="-52"/>
                <a:cs typeface="Arial" panose="020B0604020202020204" pitchFamily="34" charset="0"/>
              </a:rPr>
              <a:t>&gt;</a:t>
            </a:r>
            <a:endParaRPr lang="en-US" sz="2800" dirty="0">
              <a:solidFill>
                <a:srgbClr val="562212"/>
              </a:solidFill>
              <a:latin typeface="PT Sans" panose="020B0503020203020204" pitchFamily="34" charset="-52"/>
              <a:cs typeface="Arial" panose="020B0604020202020204" pitchFamily="34" charset="0"/>
            </a:endParaRPr>
          </a:p>
        </p:txBody>
      </p:sp>
      <p:sp>
        <p:nvSpPr>
          <p:cNvPr id="73" name="Прямоугольник 72">
            <a:extLst>
              <a:ext uri="{FF2B5EF4-FFF2-40B4-BE49-F238E27FC236}">
                <a16:creationId xmlns:a16="http://schemas.microsoft.com/office/drawing/2014/main" id="{D58210A1-B671-4248-AA51-DE706D762515}"/>
              </a:ext>
            </a:extLst>
          </p:cNvPr>
          <p:cNvSpPr/>
          <p:nvPr/>
        </p:nvSpPr>
        <p:spPr>
          <a:xfrm>
            <a:off x="8861417" y="4449407"/>
            <a:ext cx="226941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FF0000"/>
              </a:buClr>
            </a:pPr>
            <a:r>
              <a:rPr lang="ru-RU" sz="2800" dirty="0">
                <a:solidFill>
                  <a:srgbClr val="562212"/>
                </a:solidFill>
                <a:latin typeface="PT Sans" panose="020B0503020203020204" pitchFamily="34" charset="-52"/>
                <a:cs typeface="Arial" panose="020B0604020202020204" pitchFamily="34" charset="0"/>
              </a:rPr>
              <a:t>&gt;</a:t>
            </a:r>
            <a:endParaRPr lang="en-US" sz="2800" dirty="0">
              <a:solidFill>
                <a:srgbClr val="562212"/>
              </a:solidFill>
              <a:latin typeface="PT Sans" panose="020B0503020203020204" pitchFamily="34" charset="-52"/>
              <a:cs typeface="Arial" panose="020B0604020202020204" pitchFamily="34" charset="0"/>
            </a:endParaRPr>
          </a:p>
        </p:txBody>
      </p:sp>
      <p:pic>
        <p:nvPicPr>
          <p:cNvPr id="5" name="Рисунок 4" descr="Банк">
            <a:extLst>
              <a:ext uri="{FF2B5EF4-FFF2-40B4-BE49-F238E27FC236}">
                <a16:creationId xmlns:a16="http://schemas.microsoft.com/office/drawing/2014/main" id="{C1048CEF-3BAB-40BF-B32E-5B83B941127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83247" y="875504"/>
            <a:ext cx="693744" cy="693744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B468A5A-B2CB-41FD-A281-0B1ABBE24474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521" y="2142147"/>
            <a:ext cx="1333412" cy="1000059"/>
          </a:xfrm>
          <a:prstGeom prst="rect">
            <a:avLst/>
          </a:prstGeom>
        </p:spPr>
      </p:pic>
      <p:grpSp>
        <p:nvGrpSpPr>
          <p:cNvPr id="41" name="Группа 40">
            <a:extLst>
              <a:ext uri="{FF2B5EF4-FFF2-40B4-BE49-F238E27FC236}">
                <a16:creationId xmlns:a16="http://schemas.microsoft.com/office/drawing/2014/main" id="{5B865B1C-2768-4D2D-88DE-BCFD72033AF4}"/>
              </a:ext>
            </a:extLst>
          </p:cNvPr>
          <p:cNvGrpSpPr/>
          <p:nvPr/>
        </p:nvGrpSpPr>
        <p:grpSpPr>
          <a:xfrm>
            <a:off x="1394946" y="6364867"/>
            <a:ext cx="3108656" cy="371475"/>
            <a:chOff x="1394946" y="6364867"/>
            <a:chExt cx="3108656" cy="371475"/>
          </a:xfrm>
        </p:grpSpPr>
        <p:pic>
          <p:nvPicPr>
            <p:cNvPr id="42" name="Picture 2">
              <a:extLst>
                <a:ext uri="{FF2B5EF4-FFF2-40B4-BE49-F238E27FC236}">
                  <a16:creationId xmlns:a16="http://schemas.microsoft.com/office/drawing/2014/main" id="{F262F82C-1C6E-40A6-90D1-B42731622E3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1394946" y="6393323"/>
              <a:ext cx="308584" cy="3384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6" name="Picture 4">
              <a:extLst>
                <a:ext uri="{FF2B5EF4-FFF2-40B4-BE49-F238E27FC236}">
                  <a16:creationId xmlns:a16="http://schemas.microsoft.com/office/drawing/2014/main" id="{9ACB8A34-3864-4330-B392-FE7383D1755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2375321" y="6364867"/>
              <a:ext cx="390525" cy="371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7" name="Прямоугольник 46">
              <a:extLst>
                <a:ext uri="{FF2B5EF4-FFF2-40B4-BE49-F238E27FC236}">
                  <a16:creationId xmlns:a16="http://schemas.microsoft.com/office/drawing/2014/main" id="{3D9138ED-D687-4E11-90FA-36998DC26560}"/>
                </a:ext>
              </a:extLst>
            </p:cNvPr>
            <p:cNvSpPr/>
            <p:nvPr/>
          </p:nvSpPr>
          <p:spPr>
            <a:xfrm>
              <a:off x="2765846" y="6455146"/>
              <a:ext cx="1737756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PT Sans" panose="020B0503020203020204" pitchFamily="34" charset="-52"/>
                  <a:ea typeface="DejaVu Serif Condensed" panose="02060606050605020204" pitchFamily="18" charset="0"/>
                  <a:cs typeface="DejaVu Serif Condensed" panose="02060606050605020204" pitchFamily="18" charset="0"/>
                </a:rPr>
                <a:t>+7 (3952) 202-102</a:t>
              </a:r>
              <a:endPara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PT Sans" panose="020B0503020203020204" pitchFamily="34" charset="-52"/>
                <a:ea typeface="DejaVu Serif Condensed" panose="02060606050605020204" pitchFamily="18" charset="0"/>
                <a:cs typeface="DejaVu Serif Condensed" panose="02060606050605020204" pitchFamily="18" charset="0"/>
              </a:endParaRPr>
            </a:p>
          </p:txBody>
        </p:sp>
        <p:sp>
          <p:nvSpPr>
            <p:cNvPr id="50" name="Прямоугольник 49">
              <a:extLst>
                <a:ext uri="{FF2B5EF4-FFF2-40B4-BE49-F238E27FC236}">
                  <a16:creationId xmlns:a16="http://schemas.microsoft.com/office/drawing/2014/main" id="{2CF38CB2-C07A-4288-8168-D533F9A8673F}"/>
                </a:ext>
              </a:extLst>
            </p:cNvPr>
            <p:cNvSpPr/>
            <p:nvPr/>
          </p:nvSpPr>
          <p:spPr>
            <a:xfrm>
              <a:off x="1703530" y="6438497"/>
              <a:ext cx="729687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PT Sans" panose="020B0503020203020204" pitchFamily="34" charset="-52"/>
                  <a:ea typeface="DejaVu Serif Condensed" panose="02060606050605020204" pitchFamily="18" charset="0"/>
                  <a:cs typeface="DejaVu Serif Condensed" panose="02060606050605020204" pitchFamily="18" charset="0"/>
                </a:rPr>
                <a:t>mb</a:t>
              </a:r>
              <a:r>
                <a:rPr lang="ru-RU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PT Sans" panose="020B0503020203020204" pitchFamily="34" charset="-52"/>
                  <a:ea typeface="DejaVu Serif Condensed" panose="02060606050605020204" pitchFamily="18" charset="0"/>
                  <a:cs typeface="DejaVu Serif Condensed" panose="02060606050605020204" pitchFamily="18" charset="0"/>
                </a:rPr>
                <a:t>38.</a:t>
              </a:r>
              <a:r>
                <a:rPr lang="en-US" sz="12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PT Sans" panose="020B0503020203020204" pitchFamily="34" charset="-52"/>
                  <a:ea typeface="DejaVu Serif Condensed" panose="02060606050605020204" pitchFamily="18" charset="0"/>
                  <a:cs typeface="DejaVu Serif Condensed" panose="02060606050605020204" pitchFamily="18" charset="0"/>
                </a:rPr>
                <a:t>ru</a:t>
              </a:r>
              <a:endParaRPr lang="ru-R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PT Sans" panose="020B0503020203020204" pitchFamily="34" charset="-52"/>
                <a:ea typeface="DejaVu Serif Condensed" panose="02060606050605020204" pitchFamily="18" charset="0"/>
                <a:cs typeface="DejaVu Serif Condensed" panose="02060606050605020204" pitchFamily="18" charset="0"/>
              </a:endParaRPr>
            </a:p>
          </p:txBody>
        </p:sp>
      </p:grpSp>
      <p:sp>
        <p:nvSpPr>
          <p:cNvPr id="53" name="Прямоугольник 52">
            <a:extLst>
              <a:ext uri="{FF2B5EF4-FFF2-40B4-BE49-F238E27FC236}">
                <a16:creationId xmlns:a16="http://schemas.microsoft.com/office/drawing/2014/main" id="{7B1AE0AC-31C4-406B-8310-DD5237A97E66}"/>
              </a:ext>
            </a:extLst>
          </p:cNvPr>
          <p:cNvSpPr/>
          <p:nvPr/>
        </p:nvSpPr>
        <p:spPr>
          <a:xfrm>
            <a:off x="1354243" y="4889669"/>
            <a:ext cx="155034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dirty="0">
                <a:latin typeface="PT Sans" panose="020B0503020203020204" pitchFamily="34" charset="-52"/>
                <a:cs typeface="Arial" panose="020B0604020202020204" pitchFamily="34" charset="0"/>
              </a:rPr>
              <a:t>Фонд </a:t>
            </a:r>
          </a:p>
          <a:p>
            <a:r>
              <a:rPr lang="ru-RU" sz="1200" dirty="0">
                <a:latin typeface="PT Sans" panose="020B0503020203020204" pitchFamily="34" charset="-52"/>
                <a:cs typeface="Arial" panose="020B0604020202020204" pitchFamily="34" charset="0"/>
              </a:rPr>
              <a:t>микрокредитования Иркутской области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1FD2EBD-AF08-4277-8D59-4E6146FFB984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899" y="4945358"/>
            <a:ext cx="536772" cy="536772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4B7FE456-5010-4D5A-9650-0278904253B1}"/>
              </a:ext>
            </a:extLst>
          </p:cNvPr>
          <p:cNvSpPr/>
          <p:nvPr/>
        </p:nvSpPr>
        <p:spPr>
          <a:xfrm>
            <a:off x="7526061" y="950998"/>
            <a:ext cx="119056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dirty="0">
                <a:latin typeface="PT Sans" panose="020B0503020203020204" pitchFamily="34" charset="-52"/>
                <a:cs typeface="Arial" panose="020B0604020202020204" pitchFamily="34" charset="0"/>
              </a:rPr>
              <a:t>Фонд </a:t>
            </a:r>
          </a:p>
          <a:p>
            <a:r>
              <a:rPr lang="ru-RU" sz="1200" dirty="0">
                <a:latin typeface="PT Sans" panose="020B0503020203020204" pitchFamily="34" charset="-52"/>
                <a:cs typeface="Arial" panose="020B0604020202020204" pitchFamily="34" charset="0"/>
              </a:rPr>
              <a:t>развития моногородов</a:t>
            </a:r>
          </a:p>
        </p:txBody>
      </p:sp>
      <p:pic>
        <p:nvPicPr>
          <p:cNvPr id="59" name="Рисунок 58">
            <a:extLst>
              <a:ext uri="{FF2B5EF4-FFF2-40B4-BE49-F238E27FC236}">
                <a16:creationId xmlns:a16="http://schemas.microsoft.com/office/drawing/2014/main" id="{85CAECEE-07A7-4465-9DC7-317E004C9A44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487" y="3532487"/>
            <a:ext cx="1513260" cy="1134945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C8DAB70B-4381-4068-A459-AD4E44B50F56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3743" y="4003299"/>
            <a:ext cx="1888556" cy="1678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99598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4"/>
          <p:cNvGrpSpPr/>
          <p:nvPr/>
        </p:nvGrpSpPr>
        <p:grpSpPr>
          <a:xfrm>
            <a:off x="0" y="6250291"/>
            <a:ext cx="12192000" cy="607709"/>
            <a:chOff x="0" y="6250291"/>
            <a:chExt cx="12192000" cy="607709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11582400" y="6319736"/>
              <a:ext cx="609600" cy="53826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C2926A"/>
                </a:solidFill>
                <a:latin typeface="PT Sans" panose="020B0503020203020204" pitchFamily="34" charset="-52"/>
              </a:endParaRPr>
            </a:p>
          </p:txBody>
        </p:sp>
        <p:sp>
          <p:nvSpPr>
            <p:cNvPr id="9" name="Прямоугольник 8"/>
            <p:cNvSpPr/>
            <p:nvPr/>
          </p:nvSpPr>
          <p:spPr>
            <a:xfrm flipV="1">
              <a:off x="874712" y="6281204"/>
              <a:ext cx="11317287" cy="45719"/>
            </a:xfrm>
            <a:prstGeom prst="rect">
              <a:avLst/>
            </a:prstGeom>
            <a:solidFill>
              <a:srgbClr val="E2CC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C2926A"/>
                </a:solidFill>
              </a:endParaRPr>
            </a:p>
          </p:txBody>
        </p:sp>
        <p:sp>
          <p:nvSpPr>
            <p:cNvPr id="11" name="Прямоугольник 10"/>
            <p:cNvSpPr/>
            <p:nvPr/>
          </p:nvSpPr>
          <p:spPr>
            <a:xfrm flipV="1">
              <a:off x="0" y="6250291"/>
              <a:ext cx="1066799" cy="68909"/>
            </a:xfrm>
            <a:prstGeom prst="rect">
              <a:avLst/>
            </a:prstGeom>
            <a:solidFill>
              <a:srgbClr val="C292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C2926A"/>
                </a:solidFill>
              </a:endParaRPr>
            </a:p>
          </p:txBody>
        </p:sp>
      </p:grpSp>
      <p:sp>
        <p:nvSpPr>
          <p:cNvPr id="16" name="Прямоугольник 15"/>
          <p:cNvSpPr/>
          <p:nvPr/>
        </p:nvSpPr>
        <p:spPr>
          <a:xfrm>
            <a:off x="3087770" y="2446317"/>
            <a:ext cx="653124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solidFill>
                  <a:srgbClr val="562212"/>
                </a:solidFill>
                <a:latin typeface="PT Sans" panose="020B0503020203020204" pitchFamily="34" charset="-52"/>
                <a:cs typeface="Times New Roman" pitchFamily="18" charset="0"/>
              </a:rPr>
              <a:t>ФОНД РАЗВИТИЯ МОНОГОРОДОВ</a:t>
            </a:r>
          </a:p>
        </p:txBody>
      </p:sp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C21270D7-4AE8-4389-94D0-F2E32F973FD3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281" y="6280032"/>
            <a:ext cx="1046236" cy="576188"/>
          </a:xfrm>
          <a:prstGeom prst="rect">
            <a:avLst/>
          </a:prstGeom>
        </p:spPr>
      </p:pic>
      <p:pic>
        <p:nvPicPr>
          <p:cNvPr id="18" name="Рисунок 17" descr="Шестеренки">
            <a:extLst>
              <a:ext uri="{FF2B5EF4-FFF2-40B4-BE49-F238E27FC236}">
                <a16:creationId xmlns:a16="http://schemas.microsoft.com/office/drawing/2014/main" id="{D16D66B9-06F0-479B-86AE-ADD45C10E2B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850952" y="1704325"/>
            <a:ext cx="704048" cy="704048"/>
          </a:xfrm>
          <a:prstGeom prst="rect">
            <a:avLst/>
          </a:prstGeom>
        </p:spPr>
      </p:pic>
      <p:grpSp>
        <p:nvGrpSpPr>
          <p:cNvPr id="17" name="Группа 16">
            <a:extLst>
              <a:ext uri="{FF2B5EF4-FFF2-40B4-BE49-F238E27FC236}">
                <a16:creationId xmlns:a16="http://schemas.microsoft.com/office/drawing/2014/main" id="{04ECDD18-B4DF-49F5-B222-871A6BA63FC1}"/>
              </a:ext>
            </a:extLst>
          </p:cNvPr>
          <p:cNvGrpSpPr/>
          <p:nvPr/>
        </p:nvGrpSpPr>
        <p:grpSpPr>
          <a:xfrm>
            <a:off x="1394946" y="6364867"/>
            <a:ext cx="3108656" cy="371475"/>
            <a:chOff x="1394946" y="6364867"/>
            <a:chExt cx="3108656" cy="371475"/>
          </a:xfrm>
        </p:grpSpPr>
        <p:pic>
          <p:nvPicPr>
            <p:cNvPr id="19" name="Picture 2">
              <a:extLst>
                <a:ext uri="{FF2B5EF4-FFF2-40B4-BE49-F238E27FC236}">
                  <a16:creationId xmlns:a16="http://schemas.microsoft.com/office/drawing/2014/main" id="{6FA41694-A6AE-4184-8DE1-C4865E9F288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394946" y="6393323"/>
              <a:ext cx="308584" cy="3384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" name="Picture 4">
              <a:extLst>
                <a:ext uri="{FF2B5EF4-FFF2-40B4-BE49-F238E27FC236}">
                  <a16:creationId xmlns:a16="http://schemas.microsoft.com/office/drawing/2014/main" id="{F66E5D66-FDE9-47F2-876C-82ACDD4C04D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375321" y="6364867"/>
              <a:ext cx="390525" cy="371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" name="Прямоугольник 20">
              <a:extLst>
                <a:ext uri="{FF2B5EF4-FFF2-40B4-BE49-F238E27FC236}">
                  <a16:creationId xmlns:a16="http://schemas.microsoft.com/office/drawing/2014/main" id="{C1AD2E3D-DD53-4658-9279-924D5C911D9B}"/>
                </a:ext>
              </a:extLst>
            </p:cNvPr>
            <p:cNvSpPr/>
            <p:nvPr/>
          </p:nvSpPr>
          <p:spPr>
            <a:xfrm>
              <a:off x="2765846" y="6455146"/>
              <a:ext cx="1737756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PT Sans" panose="020B0503020203020204" pitchFamily="34" charset="-52"/>
                  <a:ea typeface="DejaVu Serif Condensed" panose="02060606050605020204" pitchFamily="18" charset="0"/>
                  <a:cs typeface="DejaVu Serif Condensed" panose="02060606050605020204" pitchFamily="18" charset="0"/>
                </a:rPr>
                <a:t>+7 (3952) 202-102</a:t>
              </a:r>
              <a:endPara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PT Sans" panose="020B0503020203020204" pitchFamily="34" charset="-52"/>
                <a:ea typeface="DejaVu Serif Condensed" panose="02060606050605020204" pitchFamily="18" charset="0"/>
                <a:cs typeface="DejaVu Serif Condensed" panose="02060606050605020204" pitchFamily="18" charset="0"/>
              </a:endParaRPr>
            </a:p>
          </p:txBody>
        </p:sp>
        <p:sp>
          <p:nvSpPr>
            <p:cNvPr id="22" name="Прямоугольник 21">
              <a:extLst>
                <a:ext uri="{FF2B5EF4-FFF2-40B4-BE49-F238E27FC236}">
                  <a16:creationId xmlns:a16="http://schemas.microsoft.com/office/drawing/2014/main" id="{A8536E25-8143-473E-B0FB-D8F34D4EFCE0}"/>
                </a:ext>
              </a:extLst>
            </p:cNvPr>
            <p:cNvSpPr/>
            <p:nvPr/>
          </p:nvSpPr>
          <p:spPr>
            <a:xfrm>
              <a:off x="1703530" y="6438497"/>
              <a:ext cx="729687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PT Sans" panose="020B0503020203020204" pitchFamily="34" charset="-52"/>
                  <a:ea typeface="DejaVu Serif Condensed" panose="02060606050605020204" pitchFamily="18" charset="0"/>
                  <a:cs typeface="DejaVu Serif Condensed" panose="02060606050605020204" pitchFamily="18" charset="0"/>
                </a:rPr>
                <a:t>mb</a:t>
              </a:r>
              <a:r>
                <a:rPr lang="ru-RU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PT Sans" panose="020B0503020203020204" pitchFamily="34" charset="-52"/>
                  <a:ea typeface="DejaVu Serif Condensed" panose="02060606050605020204" pitchFamily="18" charset="0"/>
                  <a:cs typeface="DejaVu Serif Condensed" panose="02060606050605020204" pitchFamily="18" charset="0"/>
                </a:rPr>
                <a:t>38.</a:t>
              </a:r>
              <a:r>
                <a:rPr lang="en-US" sz="12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PT Sans" panose="020B0503020203020204" pitchFamily="34" charset="-52"/>
                  <a:ea typeface="DejaVu Serif Condensed" panose="02060606050605020204" pitchFamily="18" charset="0"/>
                  <a:cs typeface="DejaVu Serif Condensed" panose="02060606050605020204" pitchFamily="18" charset="0"/>
                </a:rPr>
                <a:t>ru</a:t>
              </a:r>
              <a:endParaRPr lang="ru-R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PT Sans" panose="020B0503020203020204" pitchFamily="34" charset="-52"/>
                <a:ea typeface="DejaVu Serif Condensed" panose="02060606050605020204" pitchFamily="18" charset="0"/>
                <a:cs typeface="DejaVu Serif Condensed" panose="0206060605060502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892886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Rectangle 16">
            <a:extLst>
              <a:ext uri="{FF2B5EF4-FFF2-40B4-BE49-F238E27FC236}">
                <a16:creationId xmlns:a16="http://schemas.microsoft.com/office/drawing/2014/main" id="{48999188-0A6B-45C4-B2EE-842D056E99A6}"/>
              </a:ext>
            </a:extLst>
          </p:cNvPr>
          <p:cNvSpPr/>
          <p:nvPr/>
        </p:nvSpPr>
        <p:spPr>
          <a:xfrm>
            <a:off x="1056517" y="101544"/>
            <a:ext cx="4191615" cy="492443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/>
          <a:p>
            <a:r>
              <a:rPr lang="ru-RU" sz="3200" dirty="0">
                <a:solidFill>
                  <a:srgbClr val="562212"/>
                </a:solidFill>
                <a:latin typeface="PT Sans" panose="020B0503020203020204" pitchFamily="34" charset="-52"/>
                <a:cs typeface="Times New Roman" pitchFamily="18" charset="0"/>
              </a:rPr>
              <a:t>Льготные займы</a:t>
            </a:r>
          </a:p>
        </p:txBody>
      </p:sp>
      <p:sp>
        <p:nvSpPr>
          <p:cNvPr id="136" name="Rectangle 39">
            <a:extLst>
              <a:ext uri="{FF2B5EF4-FFF2-40B4-BE49-F238E27FC236}">
                <a16:creationId xmlns:a16="http://schemas.microsoft.com/office/drawing/2014/main" id="{8B28FA20-058F-4697-8152-A03292DF2EB4}"/>
              </a:ext>
            </a:extLst>
          </p:cNvPr>
          <p:cNvSpPr/>
          <p:nvPr/>
        </p:nvSpPr>
        <p:spPr>
          <a:xfrm>
            <a:off x="1083226" y="751243"/>
            <a:ext cx="4854764" cy="215444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r>
              <a:rPr lang="ru-RU" sz="1400" dirty="0">
                <a:latin typeface="DIN Pro Regular" panose="020B0504020101020102" pitchFamily="34" charset="0"/>
                <a:ea typeface="Tahoma" panose="020B0604030504040204" pitchFamily="34" charset="0"/>
                <a:cs typeface="DIN Pro Regular" panose="020B0504020101020102" pitchFamily="34" charset="0"/>
              </a:rPr>
              <a:t>5-250 млн рублей под 0% на срок до 15 лет</a:t>
            </a:r>
          </a:p>
        </p:txBody>
      </p:sp>
      <p:sp>
        <p:nvSpPr>
          <p:cNvPr id="140" name="Rectangle 39">
            <a:extLst>
              <a:ext uri="{FF2B5EF4-FFF2-40B4-BE49-F238E27FC236}">
                <a16:creationId xmlns:a16="http://schemas.microsoft.com/office/drawing/2014/main" id="{1D6C141D-BB58-40AC-B2A0-4A44789A73EE}"/>
              </a:ext>
            </a:extLst>
          </p:cNvPr>
          <p:cNvSpPr/>
          <p:nvPr/>
        </p:nvSpPr>
        <p:spPr>
          <a:xfrm>
            <a:off x="1002677" y="1616386"/>
            <a:ext cx="4314378" cy="215444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r>
              <a:rPr lang="ru-RU" sz="1400" dirty="0">
                <a:latin typeface="DIN Pro Regular" panose="020B0504020101020102" pitchFamily="34" charset="0"/>
                <a:ea typeface="Tahoma" panose="020B0604030504040204" pitchFamily="34" charset="0"/>
                <a:cs typeface="DIN Pro Regular" panose="020B0504020101020102" pitchFamily="34" charset="0"/>
              </a:rPr>
              <a:t>250-1 000 млн рублей под 5% на срок до 15 лет</a:t>
            </a:r>
          </a:p>
        </p:txBody>
      </p:sp>
      <p:sp>
        <p:nvSpPr>
          <p:cNvPr id="141" name="Rectangle 39">
            <a:extLst>
              <a:ext uri="{FF2B5EF4-FFF2-40B4-BE49-F238E27FC236}">
                <a16:creationId xmlns:a16="http://schemas.microsoft.com/office/drawing/2014/main" id="{9B34DD10-2A12-439F-8127-337DE4EEAD0D}"/>
              </a:ext>
            </a:extLst>
          </p:cNvPr>
          <p:cNvSpPr/>
          <p:nvPr/>
        </p:nvSpPr>
        <p:spPr>
          <a:xfrm>
            <a:off x="1007921" y="2373353"/>
            <a:ext cx="4632570" cy="430887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r>
              <a:rPr lang="ru-RU" sz="1400" dirty="0">
                <a:latin typeface="DIN Pro Regular" panose="020B0504020101020102" pitchFamily="34" charset="0"/>
                <a:ea typeface="Tahoma" panose="020B0604030504040204" pitchFamily="34" charset="0"/>
                <a:cs typeface="DIN Pro Regular" panose="020B0504020101020102" pitchFamily="34" charset="0"/>
              </a:rPr>
              <a:t>займы под проекты концессионных соглашений/ГЧП/МЧП  25-1 000 млн рублей под 0-5% на срок до 15 лет</a:t>
            </a:r>
          </a:p>
        </p:txBody>
      </p:sp>
      <p:sp>
        <p:nvSpPr>
          <p:cNvPr id="142" name="Rectangle 39">
            <a:extLst>
              <a:ext uri="{FF2B5EF4-FFF2-40B4-BE49-F238E27FC236}">
                <a16:creationId xmlns:a16="http://schemas.microsoft.com/office/drawing/2014/main" id="{8B5F5E63-8B19-49FB-B6BA-F85BBC2C29CE}"/>
              </a:ext>
            </a:extLst>
          </p:cNvPr>
          <p:cNvSpPr/>
          <p:nvPr/>
        </p:nvSpPr>
        <p:spPr>
          <a:xfrm>
            <a:off x="999851" y="3262701"/>
            <a:ext cx="4854764" cy="646331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r>
              <a:rPr lang="ru-RU" sz="1400" dirty="0">
                <a:latin typeface="DIN Pro Regular" panose="020B0504020101020102" pitchFamily="34" charset="0"/>
                <a:ea typeface="Tahoma" panose="020B0604030504040204" pitchFamily="34" charset="0"/>
                <a:cs typeface="DIN Pro Regular" panose="020B0504020101020102" pitchFamily="34" charset="0"/>
              </a:rPr>
              <a:t>займы для инициаторов проектов в моногородах, в которых введен режим Чрезвычайной ситуации федерального характера, до 250 млн рублей под 0%</a:t>
            </a:r>
          </a:p>
        </p:txBody>
      </p:sp>
      <p:sp>
        <p:nvSpPr>
          <p:cNvPr id="143" name="Rectangle 39">
            <a:extLst>
              <a:ext uri="{FF2B5EF4-FFF2-40B4-BE49-F238E27FC236}">
                <a16:creationId xmlns:a16="http://schemas.microsoft.com/office/drawing/2014/main" id="{0FA8E4FC-999B-4395-B693-1BFEB88597C4}"/>
              </a:ext>
            </a:extLst>
          </p:cNvPr>
          <p:cNvSpPr/>
          <p:nvPr/>
        </p:nvSpPr>
        <p:spPr>
          <a:xfrm>
            <a:off x="1002677" y="4506465"/>
            <a:ext cx="5218667" cy="646331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r>
              <a:rPr lang="ru-RU" sz="1400" dirty="0">
                <a:latin typeface="DIN Pro Regular" panose="020B0504020101020102" pitchFamily="34" charset="0"/>
                <a:ea typeface="Tahoma" panose="020B0604030504040204" pitchFamily="34" charset="0"/>
                <a:cs typeface="DIN Pro Regular" panose="020B0504020101020102" pitchFamily="34" charset="0"/>
              </a:rPr>
              <a:t>займы для лизинговых компаний, 5-1 000 млн рублей, 0-5%                    обновление общественного транспорта, проекты ЖКХ, поставка медицинского оборудования</a:t>
            </a:r>
          </a:p>
        </p:txBody>
      </p:sp>
      <p:pic>
        <p:nvPicPr>
          <p:cNvPr id="153" name="Рисунок 152">
            <a:extLst>
              <a:ext uri="{FF2B5EF4-FFF2-40B4-BE49-F238E27FC236}">
                <a16:creationId xmlns:a16="http://schemas.microsoft.com/office/drawing/2014/main" id="{EC26BDA0-B896-415F-81C3-E1264596141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224" y="1511792"/>
            <a:ext cx="330378" cy="330378"/>
          </a:xfrm>
          <a:prstGeom prst="rect">
            <a:avLst/>
          </a:prstGeom>
        </p:spPr>
      </p:pic>
      <p:pic>
        <p:nvPicPr>
          <p:cNvPr id="154" name="Рисунок 153">
            <a:extLst>
              <a:ext uri="{FF2B5EF4-FFF2-40B4-BE49-F238E27FC236}">
                <a16:creationId xmlns:a16="http://schemas.microsoft.com/office/drawing/2014/main" id="{63921B3C-4C55-4C5B-A947-AB1773F7BAB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557" y="628637"/>
            <a:ext cx="411510" cy="411510"/>
          </a:xfrm>
          <a:prstGeom prst="rect">
            <a:avLst/>
          </a:prstGeom>
        </p:spPr>
      </p:pic>
      <p:pic>
        <p:nvPicPr>
          <p:cNvPr id="155" name="Рисунок 154">
            <a:extLst>
              <a:ext uri="{FF2B5EF4-FFF2-40B4-BE49-F238E27FC236}">
                <a16:creationId xmlns:a16="http://schemas.microsoft.com/office/drawing/2014/main" id="{53BC3AE2-287C-4E45-91C8-855DD6445C4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278" y="4597041"/>
            <a:ext cx="372812" cy="372812"/>
          </a:xfrm>
          <a:prstGeom prst="rect">
            <a:avLst/>
          </a:prstGeom>
        </p:spPr>
      </p:pic>
      <p:pic>
        <p:nvPicPr>
          <p:cNvPr id="156" name="Рисунок 155">
            <a:extLst>
              <a:ext uri="{FF2B5EF4-FFF2-40B4-BE49-F238E27FC236}">
                <a16:creationId xmlns:a16="http://schemas.microsoft.com/office/drawing/2014/main" id="{B8E64091-1459-41A0-8538-7D8838FB010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242" y="3495384"/>
            <a:ext cx="413648" cy="413648"/>
          </a:xfrm>
          <a:prstGeom prst="rect">
            <a:avLst/>
          </a:prstGeom>
        </p:spPr>
      </p:pic>
      <p:pic>
        <p:nvPicPr>
          <p:cNvPr id="157" name="Рисунок 156">
            <a:extLst>
              <a:ext uri="{FF2B5EF4-FFF2-40B4-BE49-F238E27FC236}">
                <a16:creationId xmlns:a16="http://schemas.microsoft.com/office/drawing/2014/main" id="{34984AA1-F7E7-4EF3-9D59-42F90196A58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301" y="2457800"/>
            <a:ext cx="348789" cy="348789"/>
          </a:xfrm>
          <a:prstGeom prst="rect">
            <a:avLst/>
          </a:prstGeom>
        </p:spPr>
      </p:pic>
      <p:sp>
        <p:nvSpPr>
          <p:cNvPr id="163" name="TextBox 162">
            <a:extLst>
              <a:ext uri="{FF2B5EF4-FFF2-40B4-BE49-F238E27FC236}">
                <a16:creationId xmlns:a16="http://schemas.microsoft.com/office/drawing/2014/main" id="{7A1274B8-8FA8-40B5-A180-49837925FA1B}"/>
              </a:ext>
            </a:extLst>
          </p:cNvPr>
          <p:cNvSpPr txBox="1"/>
          <p:nvPr/>
        </p:nvSpPr>
        <p:spPr>
          <a:xfrm>
            <a:off x="6054901" y="1900146"/>
            <a:ext cx="5522680" cy="20749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392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5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DIN Pro Regular" panose="020B0504020101020102" pitchFamily="34" charset="0"/>
                <a:ea typeface="Tahoma" panose="020B0604030504040204" pitchFamily="34" charset="0"/>
                <a:cs typeface="DIN Pro Regular" panose="020B0504020101020102" pitchFamily="34" charset="0"/>
              </a:rPr>
              <a:t>Обуеспечение</a:t>
            </a:r>
            <a:r>
              <a:rPr kumimoji="0" lang="ru-RU" sz="105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DIN Pro Regular" panose="020B0504020101020102" pitchFamily="34" charset="0"/>
                <a:ea typeface="Tahoma" panose="020B0604030504040204" pitchFamily="34" charset="0"/>
                <a:cs typeface="DIN Pro Regular" panose="020B0504020101020102" pitchFamily="34" charset="0"/>
              </a:rPr>
              <a:t>:</a:t>
            </a:r>
          </a:p>
          <a:p>
            <a:pPr>
              <a:lnSpc>
                <a:spcPct val="100000"/>
              </a:lnSpc>
              <a:spcBef>
                <a:spcPts val="375"/>
              </a:spcBef>
            </a:pPr>
            <a:r>
              <a:rPr lang="ru-RU" sz="1400" spc="-9" dirty="0">
                <a:latin typeface="DIN Pro Regular" panose="020B0504020101020102" charset="0"/>
                <a:ea typeface="+mn-ea"/>
                <a:cs typeface="DIN Pro Regular" panose="020B0504020101020102" charset="0"/>
              </a:rPr>
              <a:t>     УСЛОВИЯ:</a:t>
            </a:r>
          </a:p>
          <a:p>
            <a:pPr marL="214313" indent="-214313">
              <a:lnSpc>
                <a:spcPct val="100000"/>
              </a:lnSpc>
              <a:spcBef>
                <a:spcPts val="375"/>
              </a:spcBef>
              <a:buFont typeface="Arial" panose="020B0604020202020204" pitchFamily="34" charset="0"/>
              <a:buChar char="•"/>
            </a:pPr>
            <a:r>
              <a:rPr lang="ru-RU" sz="1400" spc="-9" dirty="0">
                <a:latin typeface="DIN Pro Regular" panose="020B0504020101020102" charset="0"/>
                <a:ea typeface="+mn-ea"/>
                <a:cs typeface="DIN Pro Regular" panose="020B0504020101020102" charset="0"/>
              </a:rPr>
              <a:t>Собственные средства: не менее </a:t>
            </a:r>
            <a:r>
              <a:rPr lang="ru-RU" sz="1400" b="1" spc="-9" dirty="0">
                <a:latin typeface="DIN Pro Regular" panose="020B0504020101020102" charset="0"/>
                <a:ea typeface="+mn-ea"/>
                <a:cs typeface="DIN Pro Regular" panose="020B0504020101020102" charset="0"/>
              </a:rPr>
              <a:t>20%</a:t>
            </a:r>
          </a:p>
          <a:p>
            <a:pPr marL="214313" indent="-214313">
              <a:lnSpc>
                <a:spcPct val="100000"/>
              </a:lnSpc>
              <a:spcBef>
                <a:spcPts val="375"/>
              </a:spcBef>
              <a:buFont typeface="Arial" panose="020B0604020202020204" pitchFamily="34" charset="0"/>
              <a:buChar char="•"/>
            </a:pPr>
            <a:r>
              <a:rPr lang="ru-RU" sz="1400" spc="-9" dirty="0">
                <a:latin typeface="DIN Pro Regular" panose="020B0504020101020102" charset="0"/>
                <a:ea typeface="+mn-ea"/>
                <a:cs typeface="DIN Pro Regular" panose="020B0504020101020102" charset="0"/>
              </a:rPr>
              <a:t>Отсрочка по выплате займа: до </a:t>
            </a:r>
            <a:r>
              <a:rPr lang="ru-RU" sz="1400" b="1" spc="-9" dirty="0">
                <a:latin typeface="DIN Pro Regular" panose="020B0504020101020102" charset="0"/>
                <a:ea typeface="+mn-ea"/>
                <a:cs typeface="DIN Pro Regular" panose="020B0504020101020102" charset="0"/>
              </a:rPr>
              <a:t>3</a:t>
            </a:r>
            <a:r>
              <a:rPr lang="ru-RU" sz="1400" spc="-9" dirty="0">
                <a:latin typeface="DIN Pro Regular" panose="020B0504020101020102" charset="0"/>
                <a:ea typeface="+mn-ea"/>
                <a:cs typeface="DIN Pro Regular" panose="020B0504020101020102" charset="0"/>
              </a:rPr>
              <a:t> лет</a:t>
            </a:r>
          </a:p>
          <a:p>
            <a:pPr marL="214313" indent="-214313">
              <a:lnSpc>
                <a:spcPct val="100000"/>
              </a:lnSpc>
              <a:spcBef>
                <a:spcPts val="375"/>
              </a:spcBef>
              <a:buFont typeface="Arial" panose="020B0604020202020204" pitchFamily="34" charset="0"/>
              <a:buChar char="•"/>
            </a:pPr>
            <a:r>
              <a:rPr lang="ru-RU" sz="1400" spc="-9" dirty="0">
                <a:latin typeface="DIN Pro Regular" panose="020B0504020101020102" charset="0"/>
                <a:ea typeface="+mn-ea"/>
                <a:cs typeface="DIN Pro Regular" panose="020B0504020101020102" charset="0"/>
              </a:rPr>
              <a:t>Обеспечение: Банковские и иные гарантии и поручительства (для займов до </a:t>
            </a:r>
            <a:r>
              <a:rPr lang="ru-RU" sz="1400" b="1" spc="-9" dirty="0">
                <a:latin typeface="DIN Pro Regular" panose="020B0504020101020102" charset="0"/>
                <a:ea typeface="+mn-ea"/>
                <a:cs typeface="DIN Pro Regular" panose="020B0504020101020102" charset="0"/>
              </a:rPr>
              <a:t>250</a:t>
            </a:r>
            <a:r>
              <a:rPr lang="ru-RU" sz="1400" spc="-9" dirty="0">
                <a:latin typeface="DIN Pro Regular" panose="020B0504020101020102" charset="0"/>
                <a:ea typeface="+mn-ea"/>
                <a:cs typeface="DIN Pro Regular" panose="020B0504020101020102" charset="0"/>
              </a:rPr>
              <a:t> млн рублей), стандартное обеспечение (для займов свыше </a:t>
            </a:r>
            <a:r>
              <a:rPr lang="ru-RU" sz="1400" b="1" spc="-9" dirty="0">
                <a:latin typeface="DIN Pro Regular" panose="020B0504020101020102" charset="0"/>
                <a:ea typeface="+mn-ea"/>
                <a:cs typeface="DIN Pro Regular" panose="020B0504020101020102" charset="0"/>
              </a:rPr>
              <a:t>25</a:t>
            </a:r>
            <a:r>
              <a:rPr lang="ru-RU" sz="1400" spc="-9" dirty="0">
                <a:latin typeface="DIN Pro Regular" panose="020B0504020101020102" charset="0"/>
                <a:ea typeface="+mn-ea"/>
                <a:cs typeface="DIN Pro Regular" panose="020B0504020101020102" charset="0"/>
              </a:rPr>
              <a:t>0 млн рублей) </a:t>
            </a:r>
          </a:p>
          <a:p>
            <a:pPr marL="214313" marR="0" lvl="0" indent="-214313" algn="l" defTabSz="91392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05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DIN Pro Regular" panose="020B0504020101020102" pitchFamily="34" charset="0"/>
                <a:ea typeface="Tahoma" panose="020B0604030504040204" pitchFamily="34" charset="0"/>
                <a:cs typeface="DIN Pro Regular" panose="020B0504020101020102" pitchFamily="34" charset="0"/>
              </a:rPr>
              <a:t>ия</a:t>
            </a:r>
            <a:r>
              <a:rPr kumimoji="0" lang="ru-RU" sz="10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DIN Pro Regular" panose="020B0504020101020102" pitchFamily="34" charset="0"/>
                <a:ea typeface="Tahoma" panose="020B0604030504040204" pitchFamily="34" charset="0"/>
                <a:cs typeface="DIN Pro Regular" panose="020B0504020101020102" pitchFamily="34" charset="0"/>
              </a:rPr>
              <a:t> «МСП» или ВЭБ.РФ</a:t>
            </a:r>
          </a:p>
          <a:p>
            <a:pPr marL="214313" marR="0" lvl="0" indent="-214313" algn="l" defTabSz="91392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0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DIN Pro Regular" panose="020B0504020101020102" pitchFamily="34" charset="0"/>
                <a:ea typeface="Tahoma" panose="020B0604030504040204" pitchFamily="34" charset="0"/>
                <a:cs typeface="DIN Pro Regular" panose="020B0504020101020102" pitchFamily="34" charset="0"/>
              </a:rPr>
              <a:t>поручительство региональной гарантийной организации</a:t>
            </a:r>
          </a:p>
        </p:txBody>
      </p:sp>
      <p:pic>
        <p:nvPicPr>
          <p:cNvPr id="169" name="Рисунок 168">
            <a:extLst>
              <a:ext uri="{FF2B5EF4-FFF2-40B4-BE49-F238E27FC236}">
                <a16:creationId xmlns:a16="http://schemas.microsoft.com/office/drawing/2014/main" id="{05111F50-7EA3-4398-9D48-A5ADACF26E7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24160" y="368301"/>
            <a:ext cx="1396365" cy="643568"/>
          </a:xfrm>
          <a:prstGeom prst="rect">
            <a:avLst/>
          </a:prstGeom>
        </p:spPr>
      </p:pic>
      <p:grpSp>
        <p:nvGrpSpPr>
          <p:cNvPr id="174" name="Группа 4">
            <a:extLst>
              <a:ext uri="{FF2B5EF4-FFF2-40B4-BE49-F238E27FC236}">
                <a16:creationId xmlns:a16="http://schemas.microsoft.com/office/drawing/2014/main" id="{DF7DEC2C-FEBE-4143-96EB-F987E91D6931}"/>
              </a:ext>
            </a:extLst>
          </p:cNvPr>
          <p:cNvGrpSpPr/>
          <p:nvPr/>
        </p:nvGrpSpPr>
        <p:grpSpPr>
          <a:xfrm>
            <a:off x="874712" y="6281204"/>
            <a:ext cx="11317288" cy="576796"/>
            <a:chOff x="874712" y="6281204"/>
            <a:chExt cx="11317288" cy="576796"/>
          </a:xfrm>
        </p:grpSpPr>
        <p:sp>
          <p:nvSpPr>
            <p:cNvPr id="175" name="Прямоугольник 174">
              <a:extLst>
                <a:ext uri="{FF2B5EF4-FFF2-40B4-BE49-F238E27FC236}">
                  <a16:creationId xmlns:a16="http://schemas.microsoft.com/office/drawing/2014/main" id="{AFFFB5A6-6797-4E53-85B3-50E33A311BAA}"/>
                </a:ext>
              </a:extLst>
            </p:cNvPr>
            <p:cNvSpPr/>
            <p:nvPr/>
          </p:nvSpPr>
          <p:spPr>
            <a:xfrm>
              <a:off x="11582400" y="6319736"/>
              <a:ext cx="609600" cy="53826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C2926A"/>
                </a:solidFill>
                <a:latin typeface="PT Sans" panose="020B0503020203020204" pitchFamily="34" charset="-52"/>
              </a:endParaRPr>
            </a:p>
          </p:txBody>
        </p:sp>
        <p:sp>
          <p:nvSpPr>
            <p:cNvPr id="176" name="Прямоугольник 175">
              <a:extLst>
                <a:ext uri="{FF2B5EF4-FFF2-40B4-BE49-F238E27FC236}">
                  <a16:creationId xmlns:a16="http://schemas.microsoft.com/office/drawing/2014/main" id="{8168F9A5-B14F-491A-AD09-4A2E601009CB}"/>
                </a:ext>
              </a:extLst>
            </p:cNvPr>
            <p:cNvSpPr/>
            <p:nvPr/>
          </p:nvSpPr>
          <p:spPr>
            <a:xfrm flipV="1">
              <a:off x="874712" y="6281204"/>
              <a:ext cx="11317287" cy="45719"/>
            </a:xfrm>
            <a:prstGeom prst="rect">
              <a:avLst/>
            </a:prstGeom>
            <a:solidFill>
              <a:srgbClr val="E2CC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C2926A"/>
                </a:solidFill>
              </a:endParaRPr>
            </a:p>
          </p:txBody>
        </p:sp>
      </p:grpSp>
      <p:pic>
        <p:nvPicPr>
          <p:cNvPr id="178" name="Рисунок 177">
            <a:extLst>
              <a:ext uri="{FF2B5EF4-FFF2-40B4-BE49-F238E27FC236}">
                <a16:creationId xmlns:a16="http://schemas.microsoft.com/office/drawing/2014/main" id="{B48DDB04-9E61-4513-B5D4-DC3902B8A468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0281" y="6280032"/>
            <a:ext cx="1046236" cy="576188"/>
          </a:xfrm>
          <a:prstGeom prst="rect">
            <a:avLst/>
          </a:prstGeom>
        </p:spPr>
      </p:pic>
      <p:grpSp>
        <p:nvGrpSpPr>
          <p:cNvPr id="179" name="Группа 178">
            <a:extLst>
              <a:ext uri="{FF2B5EF4-FFF2-40B4-BE49-F238E27FC236}">
                <a16:creationId xmlns:a16="http://schemas.microsoft.com/office/drawing/2014/main" id="{363268CD-D054-4780-8D0F-F6CB8F4A25D8}"/>
              </a:ext>
            </a:extLst>
          </p:cNvPr>
          <p:cNvGrpSpPr/>
          <p:nvPr/>
        </p:nvGrpSpPr>
        <p:grpSpPr>
          <a:xfrm>
            <a:off x="1394946" y="6364867"/>
            <a:ext cx="3108656" cy="371475"/>
            <a:chOff x="1394946" y="6364867"/>
            <a:chExt cx="3108656" cy="371475"/>
          </a:xfrm>
        </p:grpSpPr>
        <p:pic>
          <p:nvPicPr>
            <p:cNvPr id="180" name="Picture 2">
              <a:extLst>
                <a:ext uri="{FF2B5EF4-FFF2-40B4-BE49-F238E27FC236}">
                  <a16:creationId xmlns:a16="http://schemas.microsoft.com/office/drawing/2014/main" id="{DB2AF3A7-54CA-4087-956B-0CEEA5D6199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1394946" y="6393323"/>
              <a:ext cx="308584" cy="3384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1" name="Picture 4">
              <a:extLst>
                <a:ext uri="{FF2B5EF4-FFF2-40B4-BE49-F238E27FC236}">
                  <a16:creationId xmlns:a16="http://schemas.microsoft.com/office/drawing/2014/main" id="{AD347CA0-1FFB-4E8F-A0AB-E84345A1266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2375321" y="6364867"/>
              <a:ext cx="390525" cy="371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2" name="Прямоугольник 181">
              <a:extLst>
                <a:ext uri="{FF2B5EF4-FFF2-40B4-BE49-F238E27FC236}">
                  <a16:creationId xmlns:a16="http://schemas.microsoft.com/office/drawing/2014/main" id="{E5001E7E-D845-4BEC-8C5B-096A5F84654E}"/>
                </a:ext>
              </a:extLst>
            </p:cNvPr>
            <p:cNvSpPr/>
            <p:nvPr/>
          </p:nvSpPr>
          <p:spPr>
            <a:xfrm>
              <a:off x="2765846" y="6455146"/>
              <a:ext cx="1737756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PT Sans" panose="020B0503020203020204" pitchFamily="34" charset="-52"/>
                  <a:ea typeface="DejaVu Serif Condensed" panose="02060606050605020204" pitchFamily="18" charset="0"/>
                  <a:cs typeface="DejaVu Serif Condensed" panose="02060606050605020204" pitchFamily="18" charset="0"/>
                </a:rPr>
                <a:t>+7 (3952) 202-102</a:t>
              </a:r>
              <a:endPara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PT Sans" panose="020B0503020203020204" pitchFamily="34" charset="-52"/>
                <a:ea typeface="DejaVu Serif Condensed" panose="02060606050605020204" pitchFamily="18" charset="0"/>
                <a:cs typeface="DejaVu Serif Condensed" panose="02060606050605020204" pitchFamily="18" charset="0"/>
              </a:endParaRPr>
            </a:p>
          </p:txBody>
        </p:sp>
        <p:sp>
          <p:nvSpPr>
            <p:cNvPr id="183" name="Прямоугольник 182">
              <a:extLst>
                <a:ext uri="{FF2B5EF4-FFF2-40B4-BE49-F238E27FC236}">
                  <a16:creationId xmlns:a16="http://schemas.microsoft.com/office/drawing/2014/main" id="{EDD9E01C-E1BB-4EE2-AE61-CA87D046DA89}"/>
                </a:ext>
              </a:extLst>
            </p:cNvPr>
            <p:cNvSpPr/>
            <p:nvPr/>
          </p:nvSpPr>
          <p:spPr>
            <a:xfrm>
              <a:off x="1703530" y="6438497"/>
              <a:ext cx="729687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PT Sans" panose="020B0503020203020204" pitchFamily="34" charset="-52"/>
                  <a:ea typeface="DejaVu Serif Condensed" panose="02060606050605020204" pitchFamily="18" charset="0"/>
                  <a:cs typeface="DejaVu Serif Condensed" panose="02060606050605020204" pitchFamily="18" charset="0"/>
                </a:rPr>
                <a:t>mb</a:t>
              </a:r>
              <a:r>
                <a:rPr lang="ru-RU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PT Sans" panose="020B0503020203020204" pitchFamily="34" charset="-52"/>
                  <a:ea typeface="DejaVu Serif Condensed" panose="02060606050605020204" pitchFamily="18" charset="0"/>
                  <a:cs typeface="DejaVu Serif Condensed" panose="02060606050605020204" pitchFamily="18" charset="0"/>
                </a:rPr>
                <a:t>38.</a:t>
              </a:r>
              <a:r>
                <a:rPr lang="en-US" sz="12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PT Sans" panose="020B0503020203020204" pitchFamily="34" charset="-52"/>
                  <a:ea typeface="DejaVu Serif Condensed" panose="02060606050605020204" pitchFamily="18" charset="0"/>
                  <a:cs typeface="DejaVu Serif Condensed" panose="02060606050605020204" pitchFamily="18" charset="0"/>
                </a:rPr>
                <a:t>ru</a:t>
              </a:r>
              <a:endParaRPr lang="ru-R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PT Sans" panose="020B0503020203020204" pitchFamily="34" charset="-52"/>
                <a:ea typeface="DejaVu Serif Condensed" panose="02060606050605020204" pitchFamily="18" charset="0"/>
                <a:cs typeface="DejaVu Serif Condensed" panose="0206060605060502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847499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4"/>
          <p:cNvGrpSpPr/>
          <p:nvPr/>
        </p:nvGrpSpPr>
        <p:grpSpPr>
          <a:xfrm>
            <a:off x="0" y="6250291"/>
            <a:ext cx="12192000" cy="607709"/>
            <a:chOff x="0" y="6250291"/>
            <a:chExt cx="12192000" cy="607709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11582400" y="6319736"/>
              <a:ext cx="609600" cy="53826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C2926A"/>
                </a:solidFill>
                <a:latin typeface="PT Sans" panose="020B0503020203020204" pitchFamily="34" charset="-52"/>
              </a:endParaRPr>
            </a:p>
          </p:txBody>
        </p:sp>
        <p:sp>
          <p:nvSpPr>
            <p:cNvPr id="9" name="Прямоугольник 8"/>
            <p:cNvSpPr/>
            <p:nvPr/>
          </p:nvSpPr>
          <p:spPr>
            <a:xfrm flipV="1">
              <a:off x="874712" y="6281204"/>
              <a:ext cx="11317287" cy="45719"/>
            </a:xfrm>
            <a:prstGeom prst="rect">
              <a:avLst/>
            </a:prstGeom>
            <a:solidFill>
              <a:srgbClr val="E2CC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C2926A"/>
                </a:solidFill>
              </a:endParaRPr>
            </a:p>
          </p:txBody>
        </p:sp>
        <p:sp>
          <p:nvSpPr>
            <p:cNvPr id="11" name="Прямоугольник 10"/>
            <p:cNvSpPr/>
            <p:nvPr/>
          </p:nvSpPr>
          <p:spPr>
            <a:xfrm flipV="1">
              <a:off x="0" y="6250291"/>
              <a:ext cx="1066799" cy="68909"/>
            </a:xfrm>
            <a:prstGeom prst="rect">
              <a:avLst/>
            </a:prstGeom>
            <a:solidFill>
              <a:srgbClr val="C292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C2926A"/>
                </a:solidFill>
              </a:endParaRPr>
            </a:p>
          </p:txBody>
        </p:sp>
      </p:grpSp>
      <p:sp>
        <p:nvSpPr>
          <p:cNvPr id="16" name="Прямоугольник 15"/>
          <p:cNvSpPr/>
          <p:nvPr/>
        </p:nvSpPr>
        <p:spPr>
          <a:xfrm>
            <a:off x="3087770" y="2446317"/>
            <a:ext cx="6531243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solidFill>
                  <a:srgbClr val="562212"/>
                </a:solidFill>
                <a:latin typeface="PT Sans" panose="020B0503020203020204" pitchFamily="34" charset="-52"/>
                <a:cs typeface="Times New Roman" pitchFamily="18" charset="0"/>
              </a:rPr>
              <a:t>ЛЬГОТНЫЙ ЛИЗИНГ</a:t>
            </a:r>
          </a:p>
          <a:p>
            <a:pPr algn="ctr"/>
            <a:r>
              <a:rPr lang="ru-RU" sz="3200" dirty="0">
                <a:solidFill>
                  <a:srgbClr val="562212"/>
                </a:solidFill>
                <a:latin typeface="PT Sans" panose="020B0503020203020204" pitchFamily="34" charset="-52"/>
                <a:cs typeface="Times New Roman" pitchFamily="18" charset="0"/>
              </a:rPr>
              <a:t> ОБОРУДОВАНИЯ</a:t>
            </a:r>
          </a:p>
        </p:txBody>
      </p:sp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C21270D7-4AE8-4389-94D0-F2E32F973FD3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286289"/>
            <a:ext cx="1046236" cy="576188"/>
          </a:xfrm>
          <a:prstGeom prst="rect">
            <a:avLst/>
          </a:prstGeom>
        </p:spPr>
      </p:pic>
      <p:pic>
        <p:nvPicPr>
          <p:cNvPr id="18" name="Рисунок 17" descr="Шестеренки">
            <a:extLst>
              <a:ext uri="{FF2B5EF4-FFF2-40B4-BE49-F238E27FC236}">
                <a16:creationId xmlns:a16="http://schemas.microsoft.com/office/drawing/2014/main" id="{D16D66B9-06F0-479B-86AE-ADD45C10E2B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634724" y="2632902"/>
            <a:ext cx="704048" cy="704048"/>
          </a:xfrm>
          <a:prstGeom prst="rect">
            <a:avLst/>
          </a:prstGeom>
        </p:spPr>
      </p:pic>
      <p:grpSp>
        <p:nvGrpSpPr>
          <p:cNvPr id="17" name="Группа 16">
            <a:extLst>
              <a:ext uri="{FF2B5EF4-FFF2-40B4-BE49-F238E27FC236}">
                <a16:creationId xmlns:a16="http://schemas.microsoft.com/office/drawing/2014/main" id="{04ECDD18-B4DF-49F5-B222-871A6BA63FC1}"/>
              </a:ext>
            </a:extLst>
          </p:cNvPr>
          <p:cNvGrpSpPr/>
          <p:nvPr/>
        </p:nvGrpSpPr>
        <p:grpSpPr>
          <a:xfrm>
            <a:off x="1394946" y="6364867"/>
            <a:ext cx="3108656" cy="371475"/>
            <a:chOff x="1394946" y="6364867"/>
            <a:chExt cx="3108656" cy="371475"/>
          </a:xfrm>
        </p:grpSpPr>
        <p:pic>
          <p:nvPicPr>
            <p:cNvPr id="19" name="Picture 2">
              <a:extLst>
                <a:ext uri="{FF2B5EF4-FFF2-40B4-BE49-F238E27FC236}">
                  <a16:creationId xmlns:a16="http://schemas.microsoft.com/office/drawing/2014/main" id="{6FA41694-A6AE-4184-8DE1-C4865E9F288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394946" y="6393323"/>
              <a:ext cx="308584" cy="3384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" name="Picture 4">
              <a:extLst>
                <a:ext uri="{FF2B5EF4-FFF2-40B4-BE49-F238E27FC236}">
                  <a16:creationId xmlns:a16="http://schemas.microsoft.com/office/drawing/2014/main" id="{F66E5D66-FDE9-47F2-876C-82ACDD4C04D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375321" y="6364867"/>
              <a:ext cx="390525" cy="371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" name="Прямоугольник 20">
              <a:extLst>
                <a:ext uri="{FF2B5EF4-FFF2-40B4-BE49-F238E27FC236}">
                  <a16:creationId xmlns:a16="http://schemas.microsoft.com/office/drawing/2014/main" id="{C1AD2E3D-DD53-4658-9279-924D5C911D9B}"/>
                </a:ext>
              </a:extLst>
            </p:cNvPr>
            <p:cNvSpPr/>
            <p:nvPr/>
          </p:nvSpPr>
          <p:spPr>
            <a:xfrm>
              <a:off x="2765846" y="6455146"/>
              <a:ext cx="1737756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PT Sans" panose="020B0503020203020204" pitchFamily="34" charset="-52"/>
                  <a:ea typeface="DejaVu Serif Condensed" panose="02060606050605020204" pitchFamily="18" charset="0"/>
                  <a:cs typeface="DejaVu Serif Condensed" panose="02060606050605020204" pitchFamily="18" charset="0"/>
                </a:rPr>
                <a:t>+7 (3952) 202-102</a:t>
              </a:r>
              <a:endPara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PT Sans" panose="020B0503020203020204" pitchFamily="34" charset="-52"/>
                <a:ea typeface="DejaVu Serif Condensed" panose="02060606050605020204" pitchFamily="18" charset="0"/>
                <a:cs typeface="DejaVu Serif Condensed" panose="02060606050605020204" pitchFamily="18" charset="0"/>
              </a:endParaRPr>
            </a:p>
          </p:txBody>
        </p:sp>
        <p:sp>
          <p:nvSpPr>
            <p:cNvPr id="22" name="Прямоугольник 21">
              <a:extLst>
                <a:ext uri="{FF2B5EF4-FFF2-40B4-BE49-F238E27FC236}">
                  <a16:creationId xmlns:a16="http://schemas.microsoft.com/office/drawing/2014/main" id="{A8536E25-8143-473E-B0FB-D8F34D4EFCE0}"/>
                </a:ext>
              </a:extLst>
            </p:cNvPr>
            <p:cNvSpPr/>
            <p:nvPr/>
          </p:nvSpPr>
          <p:spPr>
            <a:xfrm>
              <a:off x="1703530" y="6438497"/>
              <a:ext cx="729687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PT Sans" panose="020B0503020203020204" pitchFamily="34" charset="-52"/>
                  <a:ea typeface="DejaVu Serif Condensed" panose="02060606050605020204" pitchFamily="18" charset="0"/>
                  <a:cs typeface="DejaVu Serif Condensed" panose="02060606050605020204" pitchFamily="18" charset="0"/>
                </a:rPr>
                <a:t>mb</a:t>
              </a:r>
              <a:r>
                <a:rPr lang="ru-RU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PT Sans" panose="020B0503020203020204" pitchFamily="34" charset="-52"/>
                  <a:ea typeface="DejaVu Serif Condensed" panose="02060606050605020204" pitchFamily="18" charset="0"/>
                  <a:cs typeface="DejaVu Serif Condensed" panose="02060606050605020204" pitchFamily="18" charset="0"/>
                </a:rPr>
                <a:t>38.</a:t>
              </a:r>
              <a:r>
                <a:rPr lang="en-US" sz="12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PT Sans" panose="020B0503020203020204" pitchFamily="34" charset="-52"/>
                  <a:ea typeface="DejaVu Serif Condensed" panose="02060606050605020204" pitchFamily="18" charset="0"/>
                  <a:cs typeface="DejaVu Serif Condensed" panose="02060606050605020204" pitchFamily="18" charset="0"/>
                </a:rPr>
                <a:t>ru</a:t>
              </a:r>
              <a:endParaRPr lang="ru-R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PT Sans" panose="020B0503020203020204" pitchFamily="34" charset="-52"/>
                <a:ea typeface="DejaVu Serif Condensed" panose="02060606050605020204" pitchFamily="18" charset="0"/>
                <a:cs typeface="DejaVu Serif Condensed" panose="0206060605060502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593407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Таблица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6740760"/>
              </p:ext>
            </p:extLst>
          </p:nvPr>
        </p:nvGraphicFramePr>
        <p:xfrm>
          <a:off x="186612" y="1042016"/>
          <a:ext cx="11158129" cy="4055547"/>
        </p:xfrm>
        <a:graphic>
          <a:graphicData uri="http://schemas.openxmlformats.org/drawingml/2006/table">
            <a:tbl>
              <a:tblPr/>
              <a:tblGrid>
                <a:gridCol w="11419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5985">
                  <a:extLst>
                    <a:ext uri="{9D8B030D-6E8A-4147-A177-3AD203B41FA5}">
                      <a16:colId xmlns:a16="http://schemas.microsoft.com/office/drawing/2014/main" val="1299539666"/>
                    </a:ext>
                  </a:extLst>
                </a:gridCol>
                <a:gridCol w="11483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54718">
                  <a:extLst>
                    <a:ext uri="{9D8B030D-6E8A-4147-A177-3AD203B41FA5}">
                      <a16:colId xmlns:a16="http://schemas.microsoft.com/office/drawing/2014/main" val="2514358308"/>
                    </a:ext>
                  </a:extLst>
                </a:gridCol>
                <a:gridCol w="843511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90175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88171">
                  <a:extLst>
                    <a:ext uri="{9D8B030D-6E8A-4147-A177-3AD203B41FA5}">
                      <a16:colId xmlns:a16="http://schemas.microsoft.com/office/drawing/2014/main" val="1946331230"/>
                    </a:ext>
                  </a:extLst>
                </a:gridCol>
                <a:gridCol w="87021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14933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149339">
                  <a:extLst>
                    <a:ext uri="{9D8B030D-6E8A-4147-A177-3AD203B41FA5}">
                      <a16:colId xmlns:a16="http://schemas.microsoft.com/office/drawing/2014/main" val="3181398631"/>
                    </a:ext>
                  </a:extLst>
                </a:gridCol>
                <a:gridCol w="98478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1198434"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PT Sans" panose="020B0503020203020204" pitchFamily="34" charset="-52"/>
                        </a:rPr>
                        <a:t>Продукт</a:t>
                      </a:r>
                    </a:p>
                  </a:txBody>
                  <a:tcPr marL="5272" marR="5272" marT="43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endParaRPr lang="ru-RU" sz="1050" b="0" i="0" u="none" strike="noStrike" dirty="0">
                        <a:solidFill>
                          <a:schemeClr val="tx1"/>
                        </a:solidFill>
                        <a:effectLst/>
                        <a:latin typeface="PT Sans" panose="020B0503020203020204" pitchFamily="34" charset="-52"/>
                      </a:endParaRPr>
                    </a:p>
                    <a:p>
                      <a:pPr algn="ctr" fontAlgn="b"/>
                      <a:endParaRPr lang="ru-RU" sz="1050" b="0" i="0" u="none" strike="noStrike" dirty="0">
                        <a:solidFill>
                          <a:schemeClr val="tx1"/>
                        </a:solidFill>
                        <a:effectLst/>
                        <a:latin typeface="PT Sans" panose="020B0503020203020204" pitchFamily="34" charset="-52"/>
                      </a:endParaRPr>
                    </a:p>
                    <a:p>
                      <a:pPr algn="ctr" fontAlgn="b"/>
                      <a:endParaRPr lang="ru-RU" sz="1050" b="0" i="0" u="none" strike="noStrike" dirty="0">
                        <a:solidFill>
                          <a:schemeClr val="tx1"/>
                        </a:solidFill>
                        <a:effectLst/>
                        <a:latin typeface="PT Sans" panose="020B0503020203020204" pitchFamily="34" charset="-52"/>
                      </a:endParaRPr>
                    </a:p>
                    <a:p>
                      <a:pPr algn="ctr" fontAlgn="b"/>
                      <a:endParaRPr lang="ru-RU" sz="1050" b="0" i="0" u="none" strike="noStrike" dirty="0">
                        <a:solidFill>
                          <a:schemeClr val="tx1"/>
                        </a:solidFill>
                        <a:effectLst/>
                        <a:latin typeface="PT Sans" panose="020B0503020203020204" pitchFamily="34" charset="-52"/>
                      </a:endParaRPr>
                    </a:p>
                    <a:p>
                      <a:pPr algn="ctr" fontAlgn="b"/>
                      <a:endParaRPr lang="ru-RU" sz="1050" b="0" i="0" u="none" strike="noStrike" dirty="0">
                        <a:solidFill>
                          <a:schemeClr val="tx1"/>
                        </a:solidFill>
                        <a:effectLst/>
                        <a:latin typeface="PT Sans" panose="020B0503020203020204" pitchFamily="34" charset="-52"/>
                      </a:endParaRPr>
                    </a:p>
                    <a:p>
                      <a:pPr algn="ctr" fontAlgn="b"/>
                      <a:endParaRPr lang="ru-RU" sz="1050" b="0" i="0" u="none" strike="noStrike" dirty="0">
                        <a:solidFill>
                          <a:schemeClr val="tx1"/>
                        </a:solidFill>
                        <a:effectLst/>
                        <a:latin typeface="PT Sans" panose="020B0503020203020204" pitchFamily="34" charset="-52"/>
                      </a:endParaRPr>
                    </a:p>
                    <a:p>
                      <a:pPr algn="ctr" fontAlgn="b"/>
                      <a:r>
                        <a:rPr lang="ru-RU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PT Sans" panose="020B0503020203020204" pitchFamily="34" charset="-52"/>
                        </a:rPr>
                        <a:t>Устойчивое развитие</a:t>
                      </a:r>
                    </a:p>
                  </a:txBody>
                  <a:tcPr marL="5272" marR="5272" marT="432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br>
                        <a:rPr lang="ru-RU" sz="1050" b="0" i="1" u="none" strike="noStrike" dirty="0">
                          <a:solidFill>
                            <a:schemeClr val="tx1"/>
                          </a:solidFill>
                          <a:effectLst/>
                          <a:latin typeface="PT Sans" panose="020B0503020203020204" pitchFamily="34" charset="-52"/>
                        </a:rPr>
                      </a:br>
                      <a:endParaRPr lang="ru-RU" sz="1050" b="0" i="1" u="none" strike="noStrike" dirty="0">
                        <a:solidFill>
                          <a:schemeClr val="tx1"/>
                        </a:solidFill>
                        <a:effectLst/>
                        <a:latin typeface="PT Sans" panose="020B0503020203020204" pitchFamily="34" charset="-52"/>
                      </a:endParaRPr>
                    </a:p>
                    <a:p>
                      <a:pPr algn="ctr" fontAlgn="b"/>
                      <a:endParaRPr lang="ru-RU" sz="1050" b="0" i="1" u="none" strike="noStrike" dirty="0">
                        <a:solidFill>
                          <a:schemeClr val="tx1"/>
                        </a:solidFill>
                        <a:effectLst/>
                        <a:latin typeface="PT Sans" panose="020B0503020203020204" pitchFamily="34" charset="-52"/>
                      </a:endParaRPr>
                    </a:p>
                    <a:p>
                      <a:pPr algn="ctr" fontAlgn="b"/>
                      <a:endParaRPr lang="ru-RU" sz="1050" b="0" i="1" u="none" strike="noStrike" dirty="0">
                        <a:solidFill>
                          <a:schemeClr val="tx1"/>
                        </a:solidFill>
                        <a:effectLst/>
                        <a:latin typeface="PT Sans" panose="020B0503020203020204" pitchFamily="34" charset="-52"/>
                      </a:endParaRPr>
                    </a:p>
                    <a:p>
                      <a:pPr algn="ctr" fontAlgn="b"/>
                      <a:r>
                        <a:rPr lang="ru-RU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PT Sans" panose="020B0503020203020204" pitchFamily="34" charset="-52"/>
                        </a:rPr>
                        <a:t>Производство</a:t>
                      </a:r>
                    </a:p>
                    <a:p>
                      <a:pPr algn="ctr" fontAlgn="b"/>
                      <a:endParaRPr lang="ru-RU" sz="1050" b="0" i="0" u="none" strike="noStrike" dirty="0">
                        <a:solidFill>
                          <a:schemeClr val="tx1"/>
                        </a:solidFill>
                        <a:effectLst/>
                        <a:latin typeface="PT Sans" panose="020B0503020203020204" pitchFamily="34" charset="-52"/>
                      </a:endParaRPr>
                    </a:p>
                  </a:txBody>
                  <a:tcPr marL="5272" marR="5272" marT="432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PT Sans" panose="020B0503020203020204" pitchFamily="34" charset="-52"/>
                        </a:rPr>
                        <a:t>Сельхозкооперация</a:t>
                      </a:r>
                    </a:p>
                    <a:p>
                      <a:pPr algn="ctr" fontAlgn="b"/>
                      <a:endParaRPr lang="ru-RU" sz="1050" b="0" i="0" u="none" strike="noStrike" dirty="0">
                        <a:solidFill>
                          <a:schemeClr val="tx1"/>
                        </a:solidFill>
                        <a:effectLst/>
                        <a:latin typeface="PT Sans" panose="020B0503020203020204" pitchFamily="34" charset="-52"/>
                      </a:endParaRPr>
                    </a:p>
                  </a:txBody>
                  <a:tcPr marL="5272" marR="5272" marT="432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PT Sans" panose="020B0503020203020204" pitchFamily="34" charset="-52"/>
                        </a:rPr>
                        <a:t>Поставщики крупнейших заказчиков</a:t>
                      </a:r>
                      <a:endParaRPr lang="ru-RU" sz="1050" dirty="0"/>
                    </a:p>
                  </a:txBody>
                  <a:tcPr marL="5272" marR="5272" marT="432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05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PT Sans" panose="020B0503020203020204" pitchFamily="34" charset="-52"/>
                          <a:ea typeface="+mn-ea"/>
                          <a:cs typeface="+mn-cs"/>
                        </a:rPr>
                        <a:t>Спорт и туризм</a:t>
                      </a:r>
                    </a:p>
                    <a:p>
                      <a:pPr algn="ctr" fontAlgn="b"/>
                      <a:br>
                        <a:rPr lang="ru-RU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PT Sans" panose="020B0503020203020204" pitchFamily="34" charset="-52"/>
                        </a:rPr>
                      </a:br>
                      <a:endParaRPr lang="ru-RU" sz="1050" b="0" i="0" u="none" strike="noStrike" dirty="0">
                        <a:solidFill>
                          <a:schemeClr val="tx1"/>
                        </a:solidFill>
                        <a:effectLst/>
                        <a:latin typeface="PT Sans" panose="020B0503020203020204" pitchFamily="34" charset="-52"/>
                      </a:endParaRPr>
                    </a:p>
                  </a:txBody>
                  <a:tcPr marL="5272" marR="5272" marT="43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endParaRPr lang="ru-RU" sz="1050" b="0" i="0" u="none" strike="noStrike" dirty="0">
                        <a:solidFill>
                          <a:schemeClr val="tx1"/>
                        </a:solidFill>
                        <a:effectLst/>
                        <a:latin typeface="PT Sans" panose="020B0503020203020204" pitchFamily="34" charset="-52"/>
                      </a:endParaRPr>
                    </a:p>
                    <a:p>
                      <a:pPr algn="ctr" fontAlgn="b"/>
                      <a:endParaRPr lang="ru-RU" sz="1050" b="0" i="0" u="none" strike="noStrike" dirty="0">
                        <a:solidFill>
                          <a:schemeClr val="tx1"/>
                        </a:solidFill>
                        <a:effectLst/>
                        <a:latin typeface="PT Sans" panose="020B0503020203020204" pitchFamily="34" charset="-52"/>
                      </a:endParaRPr>
                    </a:p>
                    <a:p>
                      <a:pPr algn="ctr" fontAlgn="b"/>
                      <a:endParaRPr lang="ru-RU" sz="1050" b="0" i="0" u="none" strike="noStrike" dirty="0">
                        <a:solidFill>
                          <a:schemeClr val="tx1"/>
                        </a:solidFill>
                        <a:effectLst/>
                        <a:latin typeface="PT Sans" panose="020B0503020203020204" pitchFamily="34" charset="-52"/>
                      </a:endParaRPr>
                    </a:p>
                    <a:p>
                      <a:pPr algn="ctr" fontAlgn="b"/>
                      <a:endParaRPr lang="ru-RU" sz="1050" b="0" i="0" u="none" strike="noStrike" dirty="0">
                        <a:solidFill>
                          <a:schemeClr val="tx1"/>
                        </a:solidFill>
                        <a:effectLst/>
                        <a:latin typeface="PT Sans" panose="020B0503020203020204" pitchFamily="34" charset="-52"/>
                      </a:endParaRPr>
                    </a:p>
                    <a:p>
                      <a:pPr algn="ctr" fontAlgn="b"/>
                      <a:endParaRPr lang="ru-RU" sz="1050" b="0" i="0" u="none" strike="noStrike" dirty="0">
                        <a:solidFill>
                          <a:schemeClr val="tx1"/>
                        </a:solidFill>
                        <a:effectLst/>
                        <a:latin typeface="PT Sans" panose="020B0503020203020204" pitchFamily="34" charset="-52"/>
                      </a:endParaRPr>
                    </a:p>
                    <a:p>
                      <a:pPr algn="ctr" fontAlgn="b"/>
                      <a:r>
                        <a:rPr lang="ru-RU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PT Sans" panose="020B0503020203020204" pitchFamily="34" charset="-52"/>
                        </a:rPr>
                        <a:t>Социальное предпринимательство</a:t>
                      </a:r>
                    </a:p>
                  </a:txBody>
                  <a:tcPr marL="5272" marR="5272" marT="432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PT Sans" panose="020B0503020203020204" pitchFamily="34" charset="-52"/>
                        </a:rPr>
                        <a:t>Моногорода и ТОСЭР</a:t>
                      </a:r>
                      <a:br>
                        <a:rPr lang="ru-RU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PT Sans" panose="020B0503020203020204" pitchFamily="34" charset="-52"/>
                        </a:rPr>
                      </a:br>
                      <a:endParaRPr lang="ru-RU" sz="1050" b="0" i="0" u="none" strike="noStrike" dirty="0">
                        <a:solidFill>
                          <a:schemeClr val="tx1"/>
                        </a:solidFill>
                        <a:effectLst/>
                        <a:latin typeface="PT Sans" panose="020B0503020203020204" pitchFamily="34" charset="-52"/>
                      </a:endParaRPr>
                    </a:p>
                  </a:txBody>
                  <a:tcPr marL="5272" marR="5272" marT="43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43168">
                <a:tc vMerge="1"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PT Sans" panose="020B0503020203020204" pitchFamily="34" charset="-52"/>
                      </a:endParaRPr>
                    </a:p>
                  </a:txBody>
                  <a:tcPr marL="5272" marR="5272" marT="43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PT Sans" panose="020B0503020203020204" pitchFamily="34" charset="-52"/>
                        </a:rPr>
                        <a:t>Высоко-технологичное и инновационное производство</a:t>
                      </a:r>
                    </a:p>
                  </a:txBody>
                  <a:tcPr marL="5272" marR="5272" marT="43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PT Sans" panose="020B0503020203020204" pitchFamily="34" charset="-52"/>
                        </a:rPr>
                        <a:t>Приоритетное производство</a:t>
                      </a:r>
                    </a:p>
                  </a:txBody>
                  <a:tcPr marL="5272" marR="5272" marT="43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PT Sans" panose="020B0503020203020204" pitchFamily="34" charset="-52"/>
                        </a:rPr>
                        <a:t>Создание</a:t>
                      </a:r>
                      <a:endParaRPr lang="ru-RU" sz="1050" b="0" i="0" u="none" strike="noStrike" baseline="30000" dirty="0">
                        <a:solidFill>
                          <a:schemeClr val="tx1"/>
                        </a:solidFill>
                        <a:effectLst/>
                        <a:latin typeface="PT Sans" panose="020B0503020203020204" pitchFamily="34" charset="-52"/>
                      </a:endParaRPr>
                    </a:p>
                  </a:txBody>
                  <a:tcPr marL="5272" marR="5272" marT="43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PT Sans" panose="020B0503020203020204" pitchFamily="34" charset="-52"/>
                        </a:rPr>
                        <a:t>Развитие</a:t>
                      </a:r>
                      <a:endParaRPr lang="ru-RU" sz="1050" b="0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72" marR="5272" marT="43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PT Sans" panose="020B0503020203020204" pitchFamily="34" charset="-52"/>
                        </a:rPr>
                        <a:t>Высоко-технологичная и инновационная продукция</a:t>
                      </a:r>
                      <a:endParaRPr lang="ru-RU" sz="1050" b="0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72" marR="5272" marT="43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PT Sans" panose="020B0503020203020204" pitchFamily="34" charset="-52"/>
                        </a:rPr>
                        <a:t>Прочая</a:t>
                      </a:r>
                    </a:p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PT Sans" panose="020B0503020203020204" pitchFamily="34" charset="-52"/>
                        </a:rPr>
                        <a:t> продукция</a:t>
                      </a:r>
                    </a:p>
                  </a:txBody>
                  <a:tcPr marL="5272" marR="5272" marT="43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904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PT Sans" panose="020B0503020203020204" pitchFamily="34" charset="-52"/>
                        </a:rPr>
                        <a:t>Ставка</a:t>
                      </a:r>
                    </a:p>
                  </a:txBody>
                  <a:tcPr marL="8232" marR="8232" marT="67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50" b="0" i="0" u="none" strike="noStrike" dirty="0">
                        <a:solidFill>
                          <a:schemeClr val="tx1"/>
                        </a:solidFill>
                        <a:effectLst/>
                        <a:latin typeface="PT Sans" panose="020B0503020203020204" pitchFamily="34" charset="-52"/>
                      </a:endParaRPr>
                    </a:p>
                  </a:txBody>
                  <a:tcPr marL="8232" marR="8232" marT="67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9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0" i="0" u="none" strike="noStrike" dirty="0">
                          <a:solidFill>
                            <a:srgbClr val="D8976A"/>
                          </a:solidFill>
                          <a:effectLst/>
                          <a:latin typeface="PT Sans" panose="020B0503020203020204" pitchFamily="34" charset="-52"/>
                        </a:rPr>
                        <a:t>6%</a:t>
                      </a:r>
                      <a:r>
                        <a:rPr lang="ru-RU" sz="1050" b="0" i="0" u="none" strike="noStrike" dirty="0">
                          <a:solidFill>
                            <a:srgbClr val="E74D39"/>
                          </a:solidFill>
                          <a:effectLst/>
                          <a:latin typeface="PT Sans" panose="020B0503020203020204" pitchFamily="34" charset="-52"/>
                        </a:rPr>
                        <a:t> </a:t>
                      </a:r>
                      <a:r>
                        <a:rPr lang="ru-RU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PT Sans" panose="020B0503020203020204" pitchFamily="34" charset="-52"/>
                        </a:rPr>
                        <a:t>годовых - </a:t>
                      </a:r>
                      <a:r>
                        <a:rPr lang="ru-RU" sz="1050" b="0" i="0" u="none" strike="noStrike" dirty="0">
                          <a:solidFill>
                            <a:srgbClr val="D8976A"/>
                          </a:solidFill>
                          <a:effectLst/>
                          <a:latin typeface="PT Sans" panose="020B0503020203020204" pitchFamily="34" charset="-52"/>
                        </a:rPr>
                        <a:t>российское</a:t>
                      </a:r>
                      <a:r>
                        <a:rPr lang="ru-RU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PT Sans" panose="020B0503020203020204" pitchFamily="34" charset="-52"/>
                        </a:rPr>
                        <a:t> оборудование  </a:t>
                      </a:r>
                      <a:r>
                        <a:rPr lang="ru-RU" sz="1050" b="0" i="0" u="none" strike="noStrike" dirty="0">
                          <a:solidFill>
                            <a:srgbClr val="D8976A"/>
                          </a:solidFill>
                          <a:effectLst/>
                          <a:latin typeface="PT Sans" panose="020B0503020203020204" pitchFamily="34" charset="-52"/>
                        </a:rPr>
                        <a:t>8%</a:t>
                      </a:r>
                      <a:r>
                        <a:rPr lang="ru-RU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PT Sans" panose="020B0503020203020204" pitchFamily="34" charset="-52"/>
                        </a:rPr>
                        <a:t> годовых - </a:t>
                      </a:r>
                      <a:r>
                        <a:rPr lang="ru-RU" sz="1050" b="0" i="0" u="none" strike="noStrike" dirty="0">
                          <a:solidFill>
                            <a:srgbClr val="D8976A"/>
                          </a:solidFill>
                          <a:effectLst/>
                          <a:latin typeface="PT Sans" panose="020B0503020203020204" pitchFamily="34" charset="-52"/>
                        </a:rPr>
                        <a:t>иностранное</a:t>
                      </a:r>
                      <a:r>
                        <a:rPr lang="ru-RU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PT Sans" panose="020B0503020203020204" pitchFamily="34" charset="-52"/>
                        </a:rPr>
                        <a:t> оборудование</a:t>
                      </a:r>
                    </a:p>
                  </a:txBody>
                  <a:tcPr marL="8232" marR="8232" marT="67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610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PT Sans" panose="020B0503020203020204" pitchFamily="34" charset="-52"/>
                        </a:rPr>
                        <a:t>Сумма</a:t>
                      </a:r>
                      <a:r>
                        <a:rPr lang="ru-RU" sz="105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PT Sans" panose="020B0503020203020204" pitchFamily="34" charset="-52"/>
                        </a:rPr>
                        <a:t> </a:t>
                      </a:r>
                      <a:r>
                        <a:rPr lang="ru-RU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PT Sans" panose="020B0503020203020204" pitchFamily="34" charset="-52"/>
                        </a:rPr>
                        <a:t>финансирования</a:t>
                      </a:r>
                      <a:endParaRPr lang="ru-RU" sz="1050" b="0" i="0" u="none" strike="noStrike" baseline="30000" dirty="0">
                        <a:solidFill>
                          <a:schemeClr val="tx1"/>
                        </a:solidFill>
                        <a:effectLst/>
                        <a:latin typeface="PT Sans" panose="020B0503020203020204" pitchFamily="34" charset="-52"/>
                      </a:endParaRPr>
                    </a:p>
                  </a:txBody>
                  <a:tcPr marL="8232" marR="8232" marT="67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PT Sans" panose="020B0503020203020204" pitchFamily="34" charset="-52"/>
                        </a:rPr>
                        <a:t>0,5-50 млн. руб.</a:t>
                      </a:r>
                    </a:p>
                  </a:txBody>
                  <a:tcPr marL="8232" marR="8232" marT="67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PT Sans" panose="020B0503020203020204" pitchFamily="34" charset="-52"/>
                        </a:rPr>
                        <a:t>2.5-50 </a:t>
                      </a:r>
                    </a:p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PT Sans" panose="020B0503020203020204" pitchFamily="34" charset="-52"/>
                        </a:rPr>
                        <a:t>млн. руб.</a:t>
                      </a:r>
                    </a:p>
                  </a:txBody>
                  <a:tcPr marL="8232" marR="8232" marT="67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PT Sans" panose="020B0503020203020204" pitchFamily="34" charset="-52"/>
                        </a:rPr>
                        <a:t>2.5-50 </a:t>
                      </a:r>
                    </a:p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PT Sans" panose="020B0503020203020204" pitchFamily="34" charset="-52"/>
                        </a:rPr>
                        <a:t>млн. руб.</a:t>
                      </a:r>
                    </a:p>
                  </a:txBody>
                  <a:tcPr marL="8232" marR="8232" marT="67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chemeClr val="tx1"/>
                          </a:solidFill>
                          <a:effectLst/>
                          <a:latin typeface="PT Sans" panose="020B0503020203020204" pitchFamily="34" charset="-52"/>
                        </a:rPr>
                        <a:t>2.5-10 </a:t>
                      </a:r>
                    </a:p>
                    <a:p>
                      <a:pPr algn="ctr" fontAlgn="ctr"/>
                      <a:r>
                        <a:rPr lang="ru-RU" sz="1050" b="0" i="0" u="none" strike="noStrike">
                          <a:solidFill>
                            <a:schemeClr val="tx1"/>
                          </a:solidFill>
                          <a:effectLst/>
                          <a:latin typeface="PT Sans" panose="020B0503020203020204" pitchFamily="34" charset="-52"/>
                        </a:rPr>
                        <a:t>млн. руб.</a:t>
                      </a:r>
                      <a:endParaRPr lang="ru-RU" sz="1050"/>
                    </a:p>
                  </a:txBody>
                  <a:tcPr marL="8232" marR="8232" marT="67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PT Sans" panose="020B0503020203020204" pitchFamily="34" charset="-52"/>
                        </a:rPr>
                        <a:t>2.5-50 </a:t>
                      </a:r>
                    </a:p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PT Sans" panose="020B0503020203020204" pitchFamily="34" charset="-52"/>
                        </a:rPr>
                        <a:t>млн. руб.</a:t>
                      </a:r>
                    </a:p>
                  </a:txBody>
                  <a:tcPr marL="8232" marR="8232" marT="67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PT Sans" panose="020B0503020203020204" pitchFamily="34" charset="-52"/>
                        </a:rPr>
                        <a:t>2.5-50 </a:t>
                      </a:r>
                    </a:p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PT Sans" panose="020B0503020203020204" pitchFamily="34" charset="-52"/>
                        </a:rPr>
                        <a:t>млн. руб.</a:t>
                      </a:r>
                    </a:p>
                  </a:txBody>
                  <a:tcPr marL="8232" marR="8232" marT="67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PT Sans" panose="020B0503020203020204" pitchFamily="34" charset="-52"/>
                        </a:rPr>
                        <a:t>2.5-50 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PT Sans" panose="020B0503020203020204" pitchFamily="34" charset="-52"/>
                        </a:rPr>
                        <a:t>млн. руб.</a:t>
                      </a:r>
                    </a:p>
                  </a:txBody>
                  <a:tcPr marL="8232" marR="8232" marT="67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PT Sans" panose="020B0503020203020204" pitchFamily="34" charset="-52"/>
                        </a:rPr>
                        <a:t>2.5-50 </a:t>
                      </a:r>
                    </a:p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PT Sans" panose="020B0503020203020204" pitchFamily="34" charset="-52"/>
                        </a:rPr>
                        <a:t>млн. руб.</a:t>
                      </a:r>
                    </a:p>
                  </a:txBody>
                  <a:tcPr marL="8232" marR="8232" marT="67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PT Sans" panose="020B0503020203020204" pitchFamily="34" charset="-52"/>
                        </a:rPr>
                        <a:t>1-5 млн. руб.</a:t>
                      </a:r>
                    </a:p>
                  </a:txBody>
                  <a:tcPr marL="8232" marR="8232" marT="67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PT Sans" panose="020B0503020203020204" pitchFamily="34" charset="-52"/>
                        </a:rPr>
                        <a:t>2.5-50 </a:t>
                      </a:r>
                    </a:p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PT Sans" panose="020B0503020203020204" pitchFamily="34" charset="-52"/>
                        </a:rPr>
                        <a:t>млн. руб.</a:t>
                      </a:r>
                    </a:p>
                  </a:txBody>
                  <a:tcPr marL="8232" marR="8232" marT="67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9804">
                <a:tc>
                  <a:txBody>
                    <a:bodyPr/>
                    <a:lstStyle/>
                    <a:p>
                      <a:pPr marL="0" algn="l" defTabSz="1093324" rtl="0" eaLnBrk="1" fontAlgn="ctr" latinLnBrk="0" hangingPunct="1"/>
                      <a:r>
                        <a:rPr lang="ru-RU" sz="105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PT Sans" panose="020B0503020203020204" pitchFamily="34" charset="-52"/>
                          <a:ea typeface="+mn-ea"/>
                          <a:cs typeface="+mn-cs"/>
                        </a:rPr>
                        <a:t>Срок лизинга (мес.)</a:t>
                      </a:r>
                    </a:p>
                  </a:txBody>
                  <a:tcPr marL="5272" marR="5272" marT="43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093324" rtl="0" eaLnBrk="1" fontAlgn="ctr" latinLnBrk="0" hangingPunct="1"/>
                      <a:r>
                        <a:rPr lang="ru-RU" sz="105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PT Sans" panose="020B0503020203020204" pitchFamily="34" charset="-52"/>
                          <a:ea typeface="+mn-ea"/>
                          <a:cs typeface="+mn-cs"/>
                        </a:rPr>
                        <a:t>13-84</a:t>
                      </a:r>
                    </a:p>
                  </a:txBody>
                  <a:tcPr marL="5272" marR="5272" marT="43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109332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PT Sans" panose="020B0503020203020204" pitchFamily="34" charset="-52"/>
                          <a:ea typeface="+mn-ea"/>
                          <a:cs typeface="+mn-cs"/>
                        </a:rPr>
                        <a:t>13-60</a:t>
                      </a:r>
                      <a:endParaRPr lang="ru-RU" sz="1050" b="0" i="0" u="none" strike="noStrike" kern="1200" dirty="0">
                        <a:solidFill>
                          <a:schemeClr val="tx1"/>
                        </a:solidFill>
                        <a:effectLst/>
                        <a:latin typeface="PT Sans" panose="020B0503020203020204" pitchFamily="34" charset="-52"/>
                        <a:ea typeface="+mn-ea"/>
                        <a:cs typeface="+mn-cs"/>
                      </a:endParaRPr>
                    </a:p>
                  </a:txBody>
                  <a:tcPr marL="5272" marR="5272" marT="43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algn="ctr" defTabSz="1093324" rtl="0" eaLnBrk="1" fontAlgn="ctr" latinLnBrk="0" hangingPunct="1"/>
                      <a:endParaRPr lang="ru-RU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PT Sans" panose="020B0503020203020204" pitchFamily="34" charset="-52"/>
                        <a:ea typeface="+mn-ea"/>
                        <a:cs typeface="+mn-cs"/>
                      </a:endParaRPr>
                    </a:p>
                  </a:txBody>
                  <a:tcPr marL="8232" marR="8232" marT="67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PT Sans" panose="020B0503020203020204" pitchFamily="34" charset="-52"/>
                        </a:rPr>
                        <a:t>13-84</a:t>
                      </a:r>
                      <a:r>
                        <a:rPr lang="ru-RU" sz="1050" b="0" i="0" u="none" strike="noStrike" baseline="30000" dirty="0">
                          <a:solidFill>
                            <a:schemeClr val="tx1"/>
                          </a:solidFill>
                          <a:effectLst/>
                          <a:latin typeface="PT Sans" panose="020B0503020203020204" pitchFamily="34" charset="-52"/>
                        </a:rPr>
                        <a:t>**</a:t>
                      </a:r>
                      <a:r>
                        <a:rPr lang="ru-RU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PT Sans" panose="020B0503020203020204" pitchFamily="34" charset="-52"/>
                        </a:rPr>
                        <a:t> </a:t>
                      </a:r>
                      <a:endParaRPr lang="ru-RU" sz="1050" dirty="0"/>
                    </a:p>
                  </a:txBody>
                  <a:tcPr marL="8232" marR="8232" marT="67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PT Sans" panose="020B0503020203020204" pitchFamily="34" charset="-52"/>
                      </a:endParaRPr>
                    </a:p>
                  </a:txBody>
                  <a:tcPr marL="8232" marR="8232" marT="67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chemeClr val="tx1"/>
                          </a:solidFill>
                          <a:effectLst/>
                          <a:latin typeface="PT Sans" panose="020B0503020203020204" pitchFamily="34" charset="-52"/>
                        </a:rPr>
                        <a:t>13-84 </a:t>
                      </a:r>
                      <a:endParaRPr lang="ru-RU" sz="1050" b="0" i="0" u="none" strike="noStrike" dirty="0">
                        <a:solidFill>
                          <a:schemeClr val="tx1"/>
                        </a:solidFill>
                        <a:effectLst/>
                        <a:latin typeface="PT Sans" panose="020B0503020203020204" pitchFamily="34" charset="-52"/>
                      </a:endParaRPr>
                    </a:p>
                  </a:txBody>
                  <a:tcPr marL="8232" marR="8232" marT="67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PT Sans" panose="020B0503020203020204" pitchFamily="34" charset="-52"/>
                        </a:rPr>
                        <a:t>13-60</a:t>
                      </a:r>
                    </a:p>
                  </a:txBody>
                  <a:tcPr marL="8232" marR="8232" marT="67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PT Sans" panose="020B0503020203020204" pitchFamily="34" charset="-52"/>
                        </a:rPr>
                        <a:t>13-60 </a:t>
                      </a:r>
                    </a:p>
                  </a:txBody>
                  <a:tcPr marL="8232" marR="8232" marT="67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PT Sans" panose="020B0503020203020204" pitchFamily="34" charset="-52"/>
                        </a:rPr>
                        <a:t>13-60</a:t>
                      </a:r>
                    </a:p>
                  </a:txBody>
                  <a:tcPr marL="8232" marR="8232" marT="67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PT Sans" panose="020B0503020203020204" pitchFamily="34" charset="-52"/>
                        </a:rPr>
                        <a:t>13-84 </a:t>
                      </a:r>
                    </a:p>
                  </a:txBody>
                  <a:tcPr marL="8232" marR="8232" marT="67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6899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PT Sans" panose="020B0503020203020204" pitchFamily="34" charset="-52"/>
                        </a:rPr>
                        <a:t>Минимальный аванс</a:t>
                      </a:r>
                    </a:p>
                  </a:txBody>
                  <a:tcPr marL="8232" marR="8232" marT="67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PT Sans" panose="020B0503020203020204" pitchFamily="34" charset="-52"/>
                        </a:rPr>
                        <a:t>10% или Поручительство фонда</a:t>
                      </a:r>
                    </a:p>
                  </a:txBody>
                  <a:tcPr marL="8232" marR="8232" marT="67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PT Sans" panose="020B0503020203020204" pitchFamily="34" charset="-52"/>
                        </a:rPr>
                        <a:t>От 10%</a:t>
                      </a:r>
                      <a:r>
                        <a:rPr lang="en-US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PT Sans" panose="020B0503020203020204" pitchFamily="34" charset="-52"/>
                        </a:rPr>
                        <a:t> </a:t>
                      </a:r>
                      <a:r>
                        <a:rPr lang="ru-RU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PT Sans" panose="020B0503020203020204" pitchFamily="34" charset="-52"/>
                        </a:rPr>
                        <a:t>или Поручительство фонда</a:t>
                      </a:r>
                    </a:p>
                  </a:txBody>
                  <a:tcPr marL="8232" marR="8232" marT="67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PT Sans" panose="020B0503020203020204" pitchFamily="34" charset="-52"/>
                        </a:rPr>
                        <a:t>От</a:t>
                      </a:r>
                      <a:r>
                        <a:rPr lang="ru-RU" sz="105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PT Sans" panose="020B0503020203020204" pitchFamily="34" charset="-52"/>
                        </a:rPr>
                        <a:t> </a:t>
                      </a:r>
                      <a:r>
                        <a:rPr lang="ru-RU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PT Sans" panose="020B0503020203020204" pitchFamily="34" charset="-52"/>
                        </a:rPr>
                        <a:t>15% или Поручительство фонда</a:t>
                      </a:r>
                    </a:p>
                  </a:txBody>
                  <a:tcPr marL="8232" marR="8232" marT="67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PT Sans" panose="020B0503020203020204" pitchFamily="34" charset="-52"/>
                        </a:rPr>
                        <a:t>От 10% или Поручительство фонда</a:t>
                      </a:r>
                      <a:endParaRPr lang="ru-RU" sz="1050" dirty="0"/>
                    </a:p>
                  </a:txBody>
                  <a:tcPr marL="8232" marR="8232" marT="67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PT Sans" panose="020B0503020203020204" pitchFamily="34" charset="-52"/>
                      </a:endParaRPr>
                    </a:p>
                  </a:txBody>
                  <a:tcPr marL="8232" marR="8232" marT="67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PT Sans" panose="020B0503020203020204" pitchFamily="34" charset="-52"/>
                        </a:rPr>
                        <a:t>От 10% или Поручительство фонда</a:t>
                      </a:r>
                    </a:p>
                  </a:txBody>
                  <a:tcPr marL="8232" marR="8232" marT="67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PT Sans" panose="020B0503020203020204" pitchFamily="34" charset="-52"/>
                        </a:rPr>
                        <a:t>От</a:t>
                      </a:r>
                      <a:r>
                        <a:rPr lang="ru-RU" sz="105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PT Sans" panose="020B0503020203020204" pitchFamily="34" charset="-52"/>
                        </a:rPr>
                        <a:t> </a:t>
                      </a:r>
                      <a:r>
                        <a:rPr lang="ru-RU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PT Sans" panose="020B0503020203020204" pitchFamily="34" charset="-52"/>
                        </a:rPr>
                        <a:t>15% или Поручительство фонда</a:t>
                      </a:r>
                    </a:p>
                  </a:txBody>
                  <a:tcPr marL="8232" marR="8232" marT="67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PT Sans" panose="020B0503020203020204" pitchFamily="34" charset="-52"/>
                        </a:rPr>
                        <a:t>От 15% или Поручительство фонда</a:t>
                      </a:r>
                    </a:p>
                  </a:txBody>
                  <a:tcPr marL="8232" marR="8232" marT="67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PT Sans" panose="020B0503020203020204" pitchFamily="34" charset="-52"/>
                        </a:rPr>
                        <a:t>От 15% или Поручительство фонда</a:t>
                      </a:r>
                    </a:p>
                  </a:txBody>
                  <a:tcPr marL="8232" marR="8232" marT="67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PT Sans" panose="020B0503020203020204" pitchFamily="34" charset="-52"/>
                        </a:rPr>
                        <a:t>От 15% или Поручительство фонда</a:t>
                      </a:r>
                    </a:p>
                  </a:txBody>
                  <a:tcPr marL="8232" marR="8232" marT="67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pSp>
        <p:nvGrpSpPr>
          <p:cNvPr id="2" name="Group 1007"/>
          <p:cNvGrpSpPr/>
          <p:nvPr/>
        </p:nvGrpSpPr>
        <p:grpSpPr>
          <a:xfrm>
            <a:off x="3161784" y="1056252"/>
            <a:ext cx="631803" cy="710471"/>
            <a:chOff x="0" y="0"/>
            <a:chExt cx="1044575" cy="1123950"/>
          </a:xfrm>
          <a:solidFill>
            <a:srgbClr val="562212"/>
          </a:solidFill>
        </p:grpSpPr>
        <p:sp>
          <p:nvSpPr>
            <p:cNvPr id="19" name="Freeform 1183"/>
            <p:cNvSpPr>
              <a:spLocks/>
            </p:cNvSpPr>
            <p:nvPr/>
          </p:nvSpPr>
          <p:spPr bwMode="auto">
            <a:xfrm>
              <a:off x="207962" y="346075"/>
              <a:ext cx="196850" cy="38100"/>
            </a:xfrm>
            <a:custGeom>
              <a:avLst/>
              <a:gdLst>
                <a:gd name="T0" fmla="*/ 55 w 61"/>
                <a:gd name="T1" fmla="*/ 12 h 12"/>
                <a:gd name="T2" fmla="*/ 6 w 61"/>
                <a:gd name="T3" fmla="*/ 12 h 12"/>
                <a:gd name="T4" fmla="*/ 0 w 61"/>
                <a:gd name="T5" fmla="*/ 6 h 12"/>
                <a:gd name="T6" fmla="*/ 6 w 61"/>
                <a:gd name="T7" fmla="*/ 0 h 12"/>
                <a:gd name="T8" fmla="*/ 55 w 61"/>
                <a:gd name="T9" fmla="*/ 0 h 12"/>
                <a:gd name="T10" fmla="*/ 61 w 61"/>
                <a:gd name="T11" fmla="*/ 6 h 12"/>
                <a:gd name="T12" fmla="*/ 55 w 61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1" h="12">
                  <a:moveTo>
                    <a:pt x="55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2" y="12"/>
                    <a:pt x="0" y="10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58" y="0"/>
                    <a:pt x="61" y="3"/>
                    <a:pt x="61" y="6"/>
                  </a:cubicBezTo>
                  <a:cubicBezTo>
                    <a:pt x="61" y="10"/>
                    <a:pt x="58" y="12"/>
                    <a:pt x="55" y="12"/>
                  </a:cubicBezTo>
                  <a:close/>
                </a:path>
              </a:pathLst>
            </a:custGeom>
            <a:grpFill/>
            <a:ln w="12700">
              <a:noFill/>
              <a:round/>
              <a:headEnd/>
              <a:tailEnd/>
            </a:ln>
          </p:spPr>
          <p:txBody>
            <a:bodyPr vert="horz" wrap="square" lIns="112807" tIns="56403" rIns="112807" bIns="56403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defTabSz="1153509"/>
              <a:endParaRPr lang="en-US" sz="2300" dirty="0">
                <a:solidFill>
                  <a:srgbClr val="E74D39"/>
                </a:solidFill>
                <a:latin typeface="Calibri" panose="020F0502020204030204"/>
                <a:cs typeface="Arial" pitchFamily="34" charset="0"/>
              </a:endParaRPr>
            </a:p>
          </p:txBody>
        </p:sp>
        <p:sp>
          <p:nvSpPr>
            <p:cNvPr id="20" name="Freeform 1184"/>
            <p:cNvSpPr>
              <a:spLocks/>
            </p:cNvSpPr>
            <p:nvPr/>
          </p:nvSpPr>
          <p:spPr bwMode="auto">
            <a:xfrm>
              <a:off x="0" y="1085850"/>
              <a:ext cx="923925" cy="38100"/>
            </a:xfrm>
            <a:custGeom>
              <a:avLst/>
              <a:gdLst>
                <a:gd name="T0" fmla="*/ 280 w 286"/>
                <a:gd name="T1" fmla="*/ 12 h 12"/>
                <a:gd name="T2" fmla="*/ 6 w 286"/>
                <a:gd name="T3" fmla="*/ 12 h 12"/>
                <a:gd name="T4" fmla="*/ 0 w 286"/>
                <a:gd name="T5" fmla="*/ 6 h 12"/>
                <a:gd name="T6" fmla="*/ 6 w 286"/>
                <a:gd name="T7" fmla="*/ 0 h 12"/>
                <a:gd name="T8" fmla="*/ 280 w 286"/>
                <a:gd name="T9" fmla="*/ 0 h 12"/>
                <a:gd name="T10" fmla="*/ 286 w 286"/>
                <a:gd name="T11" fmla="*/ 6 h 12"/>
                <a:gd name="T12" fmla="*/ 280 w 286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6" h="12">
                  <a:moveTo>
                    <a:pt x="280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3" y="12"/>
                    <a:pt x="0" y="10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280" y="0"/>
                    <a:pt x="280" y="0"/>
                    <a:pt x="280" y="0"/>
                  </a:cubicBezTo>
                  <a:cubicBezTo>
                    <a:pt x="283" y="0"/>
                    <a:pt x="286" y="3"/>
                    <a:pt x="286" y="6"/>
                  </a:cubicBezTo>
                  <a:cubicBezTo>
                    <a:pt x="286" y="10"/>
                    <a:pt x="283" y="12"/>
                    <a:pt x="280" y="12"/>
                  </a:cubicBezTo>
                  <a:close/>
                </a:path>
              </a:pathLst>
            </a:custGeom>
            <a:grpFill/>
            <a:ln w="12700">
              <a:noFill/>
              <a:round/>
              <a:headEnd/>
              <a:tailEnd/>
            </a:ln>
          </p:spPr>
          <p:txBody>
            <a:bodyPr vert="horz" wrap="square" lIns="112807" tIns="56403" rIns="112807" bIns="56403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defTabSz="1153509"/>
              <a:endParaRPr lang="en-US" sz="2300" dirty="0">
                <a:solidFill>
                  <a:srgbClr val="E74D39"/>
                </a:solidFill>
                <a:latin typeface="Calibri" panose="020F0502020204030204"/>
                <a:cs typeface="Arial" pitchFamily="34" charset="0"/>
              </a:endParaRPr>
            </a:p>
          </p:txBody>
        </p:sp>
        <p:sp>
          <p:nvSpPr>
            <p:cNvPr id="21" name="Freeform 1185"/>
            <p:cNvSpPr>
              <a:spLocks/>
            </p:cNvSpPr>
            <p:nvPr/>
          </p:nvSpPr>
          <p:spPr bwMode="auto">
            <a:xfrm>
              <a:off x="284162" y="0"/>
              <a:ext cx="760413" cy="314325"/>
            </a:xfrm>
            <a:custGeom>
              <a:avLst/>
              <a:gdLst>
                <a:gd name="T0" fmla="*/ 6 w 235"/>
                <a:gd name="T1" fmla="*/ 97 h 97"/>
                <a:gd name="T2" fmla="*/ 5 w 235"/>
                <a:gd name="T3" fmla="*/ 97 h 97"/>
                <a:gd name="T4" fmla="*/ 0 w 235"/>
                <a:gd name="T5" fmla="*/ 90 h 97"/>
                <a:gd name="T6" fmla="*/ 45 w 235"/>
                <a:gd name="T7" fmla="*/ 52 h 97"/>
                <a:gd name="T8" fmla="*/ 68 w 235"/>
                <a:gd name="T9" fmla="*/ 59 h 97"/>
                <a:gd name="T10" fmla="*/ 111 w 235"/>
                <a:gd name="T11" fmla="*/ 36 h 97"/>
                <a:gd name="T12" fmla="*/ 132 w 235"/>
                <a:gd name="T13" fmla="*/ 40 h 97"/>
                <a:gd name="T14" fmla="*/ 161 w 235"/>
                <a:gd name="T15" fmla="*/ 27 h 97"/>
                <a:gd name="T16" fmla="*/ 198 w 235"/>
                <a:gd name="T17" fmla="*/ 0 h 97"/>
                <a:gd name="T18" fmla="*/ 235 w 235"/>
                <a:gd name="T19" fmla="*/ 28 h 97"/>
                <a:gd name="T20" fmla="*/ 230 w 235"/>
                <a:gd name="T21" fmla="*/ 36 h 97"/>
                <a:gd name="T22" fmla="*/ 223 w 235"/>
                <a:gd name="T23" fmla="*/ 31 h 97"/>
                <a:gd name="T24" fmla="*/ 198 w 235"/>
                <a:gd name="T25" fmla="*/ 12 h 97"/>
                <a:gd name="T26" fmla="*/ 172 w 235"/>
                <a:gd name="T27" fmla="*/ 35 h 97"/>
                <a:gd name="T28" fmla="*/ 169 w 235"/>
                <a:gd name="T29" fmla="*/ 39 h 97"/>
                <a:gd name="T30" fmla="*/ 164 w 235"/>
                <a:gd name="T31" fmla="*/ 40 h 97"/>
                <a:gd name="T32" fmla="*/ 158 w 235"/>
                <a:gd name="T33" fmla="*/ 39 h 97"/>
                <a:gd name="T34" fmla="*/ 140 w 235"/>
                <a:gd name="T35" fmla="*/ 51 h 97"/>
                <a:gd name="T36" fmla="*/ 136 w 235"/>
                <a:gd name="T37" fmla="*/ 54 h 97"/>
                <a:gd name="T38" fmla="*/ 131 w 235"/>
                <a:gd name="T39" fmla="*/ 53 h 97"/>
                <a:gd name="T40" fmla="*/ 111 w 235"/>
                <a:gd name="T41" fmla="*/ 48 h 97"/>
                <a:gd name="T42" fmla="*/ 75 w 235"/>
                <a:gd name="T43" fmla="*/ 70 h 97"/>
                <a:gd name="T44" fmla="*/ 71 w 235"/>
                <a:gd name="T45" fmla="*/ 73 h 97"/>
                <a:gd name="T46" fmla="*/ 66 w 235"/>
                <a:gd name="T47" fmla="*/ 72 h 97"/>
                <a:gd name="T48" fmla="*/ 45 w 235"/>
                <a:gd name="T49" fmla="*/ 64 h 97"/>
                <a:gd name="T50" fmla="*/ 12 w 235"/>
                <a:gd name="T51" fmla="*/ 92 h 97"/>
                <a:gd name="T52" fmla="*/ 6 w 235"/>
                <a:gd name="T53" fmla="*/ 97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35" h="97">
                  <a:moveTo>
                    <a:pt x="6" y="97"/>
                  </a:moveTo>
                  <a:cubicBezTo>
                    <a:pt x="6" y="97"/>
                    <a:pt x="5" y="97"/>
                    <a:pt x="5" y="97"/>
                  </a:cubicBezTo>
                  <a:cubicBezTo>
                    <a:pt x="2" y="96"/>
                    <a:pt x="0" y="93"/>
                    <a:pt x="0" y="90"/>
                  </a:cubicBezTo>
                  <a:cubicBezTo>
                    <a:pt x="4" y="68"/>
                    <a:pt x="23" y="52"/>
                    <a:pt x="45" y="52"/>
                  </a:cubicBezTo>
                  <a:cubicBezTo>
                    <a:pt x="54" y="52"/>
                    <a:pt x="61" y="54"/>
                    <a:pt x="68" y="59"/>
                  </a:cubicBezTo>
                  <a:cubicBezTo>
                    <a:pt x="78" y="45"/>
                    <a:pt x="94" y="36"/>
                    <a:pt x="111" y="36"/>
                  </a:cubicBezTo>
                  <a:cubicBezTo>
                    <a:pt x="118" y="36"/>
                    <a:pt x="125" y="37"/>
                    <a:pt x="132" y="40"/>
                  </a:cubicBezTo>
                  <a:cubicBezTo>
                    <a:pt x="138" y="31"/>
                    <a:pt x="150" y="26"/>
                    <a:pt x="161" y="27"/>
                  </a:cubicBezTo>
                  <a:cubicBezTo>
                    <a:pt x="166" y="11"/>
                    <a:pt x="181" y="0"/>
                    <a:pt x="198" y="0"/>
                  </a:cubicBezTo>
                  <a:cubicBezTo>
                    <a:pt x="215" y="0"/>
                    <a:pt x="230" y="11"/>
                    <a:pt x="235" y="28"/>
                  </a:cubicBezTo>
                  <a:cubicBezTo>
                    <a:pt x="235" y="31"/>
                    <a:pt x="234" y="35"/>
                    <a:pt x="230" y="36"/>
                  </a:cubicBezTo>
                  <a:cubicBezTo>
                    <a:pt x="227" y="36"/>
                    <a:pt x="224" y="34"/>
                    <a:pt x="223" y="31"/>
                  </a:cubicBezTo>
                  <a:cubicBezTo>
                    <a:pt x="220" y="20"/>
                    <a:pt x="210" y="12"/>
                    <a:pt x="198" y="12"/>
                  </a:cubicBezTo>
                  <a:cubicBezTo>
                    <a:pt x="185" y="12"/>
                    <a:pt x="173" y="22"/>
                    <a:pt x="172" y="35"/>
                  </a:cubicBezTo>
                  <a:cubicBezTo>
                    <a:pt x="172" y="36"/>
                    <a:pt x="171" y="38"/>
                    <a:pt x="169" y="39"/>
                  </a:cubicBezTo>
                  <a:cubicBezTo>
                    <a:pt x="168" y="40"/>
                    <a:pt x="166" y="40"/>
                    <a:pt x="164" y="40"/>
                  </a:cubicBezTo>
                  <a:cubicBezTo>
                    <a:pt x="162" y="39"/>
                    <a:pt x="160" y="39"/>
                    <a:pt x="158" y="39"/>
                  </a:cubicBezTo>
                  <a:cubicBezTo>
                    <a:pt x="150" y="39"/>
                    <a:pt x="143" y="43"/>
                    <a:pt x="140" y="51"/>
                  </a:cubicBezTo>
                  <a:cubicBezTo>
                    <a:pt x="139" y="52"/>
                    <a:pt x="138" y="53"/>
                    <a:pt x="136" y="54"/>
                  </a:cubicBezTo>
                  <a:cubicBezTo>
                    <a:pt x="135" y="54"/>
                    <a:pt x="133" y="54"/>
                    <a:pt x="131" y="53"/>
                  </a:cubicBezTo>
                  <a:cubicBezTo>
                    <a:pt x="125" y="50"/>
                    <a:pt x="118" y="48"/>
                    <a:pt x="111" y="48"/>
                  </a:cubicBezTo>
                  <a:cubicBezTo>
                    <a:pt x="96" y="48"/>
                    <a:pt x="82" y="56"/>
                    <a:pt x="75" y="70"/>
                  </a:cubicBezTo>
                  <a:cubicBezTo>
                    <a:pt x="75" y="71"/>
                    <a:pt x="73" y="73"/>
                    <a:pt x="71" y="73"/>
                  </a:cubicBezTo>
                  <a:cubicBezTo>
                    <a:pt x="70" y="73"/>
                    <a:pt x="68" y="73"/>
                    <a:pt x="66" y="72"/>
                  </a:cubicBezTo>
                  <a:cubicBezTo>
                    <a:pt x="60" y="67"/>
                    <a:pt x="53" y="64"/>
                    <a:pt x="45" y="64"/>
                  </a:cubicBezTo>
                  <a:cubicBezTo>
                    <a:pt x="29" y="64"/>
                    <a:pt x="15" y="76"/>
                    <a:pt x="12" y="92"/>
                  </a:cubicBezTo>
                  <a:cubicBezTo>
                    <a:pt x="12" y="95"/>
                    <a:pt x="9" y="97"/>
                    <a:pt x="6" y="97"/>
                  </a:cubicBezTo>
                  <a:close/>
                </a:path>
              </a:pathLst>
            </a:custGeom>
            <a:grpFill/>
            <a:ln w="12700">
              <a:noFill/>
              <a:round/>
              <a:headEnd/>
              <a:tailEnd/>
            </a:ln>
          </p:spPr>
          <p:txBody>
            <a:bodyPr vert="horz" wrap="square" lIns="112807" tIns="56403" rIns="112807" bIns="56403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defTabSz="1153509"/>
              <a:endParaRPr lang="en-US" sz="2300" dirty="0">
                <a:solidFill>
                  <a:srgbClr val="E74D39"/>
                </a:solidFill>
                <a:latin typeface="Calibri" panose="020F0502020204030204"/>
                <a:cs typeface="Arial" pitchFamily="34" charset="0"/>
              </a:endParaRPr>
            </a:p>
          </p:txBody>
        </p:sp>
        <p:sp>
          <p:nvSpPr>
            <p:cNvPr id="22" name="Freeform 1186"/>
            <p:cNvSpPr>
              <a:spLocks/>
            </p:cNvSpPr>
            <p:nvPr/>
          </p:nvSpPr>
          <p:spPr bwMode="auto">
            <a:xfrm>
              <a:off x="71437" y="798513"/>
              <a:ext cx="180975" cy="258763"/>
            </a:xfrm>
            <a:custGeom>
              <a:avLst/>
              <a:gdLst>
                <a:gd name="T0" fmla="*/ 6 w 56"/>
                <a:gd name="T1" fmla="*/ 80 h 80"/>
                <a:gd name="T2" fmla="*/ 0 w 56"/>
                <a:gd name="T3" fmla="*/ 74 h 80"/>
                <a:gd name="T4" fmla="*/ 0 w 56"/>
                <a:gd name="T5" fmla="*/ 19 h 80"/>
                <a:gd name="T6" fmla="*/ 13 w 56"/>
                <a:gd name="T7" fmla="*/ 0 h 80"/>
                <a:gd name="T8" fmla="*/ 50 w 56"/>
                <a:gd name="T9" fmla="*/ 0 h 80"/>
                <a:gd name="T10" fmla="*/ 56 w 56"/>
                <a:gd name="T11" fmla="*/ 6 h 80"/>
                <a:gd name="T12" fmla="*/ 50 w 56"/>
                <a:gd name="T13" fmla="*/ 12 h 80"/>
                <a:gd name="T14" fmla="*/ 14 w 56"/>
                <a:gd name="T15" fmla="*/ 12 h 80"/>
                <a:gd name="T16" fmla="*/ 12 w 56"/>
                <a:gd name="T17" fmla="*/ 19 h 80"/>
                <a:gd name="T18" fmla="*/ 12 w 56"/>
                <a:gd name="T19" fmla="*/ 74 h 80"/>
                <a:gd name="T20" fmla="*/ 6 w 56"/>
                <a:gd name="T21" fmla="*/ 8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80">
                  <a:moveTo>
                    <a:pt x="6" y="80"/>
                  </a:moveTo>
                  <a:cubicBezTo>
                    <a:pt x="3" y="80"/>
                    <a:pt x="0" y="77"/>
                    <a:pt x="0" y="74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8"/>
                    <a:pt x="6" y="0"/>
                    <a:pt x="13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53" y="0"/>
                    <a:pt x="56" y="3"/>
                    <a:pt x="56" y="6"/>
                  </a:cubicBezTo>
                  <a:cubicBezTo>
                    <a:pt x="56" y="9"/>
                    <a:pt x="53" y="12"/>
                    <a:pt x="50" y="12"/>
                  </a:cubicBezTo>
                  <a:cubicBezTo>
                    <a:pt x="14" y="12"/>
                    <a:pt x="14" y="12"/>
                    <a:pt x="14" y="12"/>
                  </a:cubicBezTo>
                  <a:cubicBezTo>
                    <a:pt x="13" y="13"/>
                    <a:pt x="12" y="15"/>
                    <a:pt x="12" y="19"/>
                  </a:cubicBezTo>
                  <a:cubicBezTo>
                    <a:pt x="12" y="74"/>
                    <a:pt x="12" y="74"/>
                    <a:pt x="12" y="74"/>
                  </a:cubicBezTo>
                  <a:cubicBezTo>
                    <a:pt x="12" y="77"/>
                    <a:pt x="9" y="80"/>
                    <a:pt x="6" y="80"/>
                  </a:cubicBezTo>
                  <a:close/>
                </a:path>
              </a:pathLst>
            </a:custGeom>
            <a:grpFill/>
            <a:ln w="12700">
              <a:noFill/>
              <a:round/>
              <a:headEnd/>
              <a:tailEnd/>
            </a:ln>
          </p:spPr>
          <p:txBody>
            <a:bodyPr vert="horz" wrap="square" lIns="112807" tIns="56403" rIns="112807" bIns="56403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defTabSz="1153509"/>
              <a:endParaRPr lang="en-US" sz="2300" dirty="0">
                <a:solidFill>
                  <a:srgbClr val="E74D39"/>
                </a:solidFill>
                <a:latin typeface="Calibri" panose="020F0502020204030204"/>
                <a:cs typeface="Arial" pitchFamily="34" charset="0"/>
              </a:endParaRPr>
            </a:p>
          </p:txBody>
        </p:sp>
        <p:sp>
          <p:nvSpPr>
            <p:cNvPr id="23" name="Freeform 1187"/>
            <p:cNvSpPr>
              <a:spLocks/>
            </p:cNvSpPr>
            <p:nvPr/>
          </p:nvSpPr>
          <p:spPr bwMode="auto">
            <a:xfrm>
              <a:off x="227012" y="401638"/>
              <a:ext cx="147638" cy="652463"/>
            </a:xfrm>
            <a:custGeom>
              <a:avLst/>
              <a:gdLst>
                <a:gd name="T0" fmla="*/ 40 w 46"/>
                <a:gd name="T1" fmla="*/ 202 h 202"/>
                <a:gd name="T2" fmla="*/ 34 w 46"/>
                <a:gd name="T3" fmla="*/ 196 h 202"/>
                <a:gd name="T4" fmla="*/ 34 w 46"/>
                <a:gd name="T5" fmla="*/ 12 h 202"/>
                <a:gd name="T6" fmla="*/ 12 w 46"/>
                <a:gd name="T7" fmla="*/ 12 h 202"/>
                <a:gd name="T8" fmla="*/ 12 w 46"/>
                <a:gd name="T9" fmla="*/ 196 h 202"/>
                <a:gd name="T10" fmla="*/ 6 w 46"/>
                <a:gd name="T11" fmla="*/ 202 h 202"/>
                <a:gd name="T12" fmla="*/ 0 w 46"/>
                <a:gd name="T13" fmla="*/ 196 h 202"/>
                <a:gd name="T14" fmla="*/ 0 w 46"/>
                <a:gd name="T15" fmla="*/ 6 h 202"/>
                <a:gd name="T16" fmla="*/ 6 w 46"/>
                <a:gd name="T17" fmla="*/ 0 h 202"/>
                <a:gd name="T18" fmla="*/ 40 w 46"/>
                <a:gd name="T19" fmla="*/ 0 h 202"/>
                <a:gd name="T20" fmla="*/ 46 w 46"/>
                <a:gd name="T21" fmla="*/ 6 h 202"/>
                <a:gd name="T22" fmla="*/ 46 w 46"/>
                <a:gd name="T23" fmla="*/ 196 h 202"/>
                <a:gd name="T24" fmla="*/ 40 w 46"/>
                <a:gd name="T2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6" h="202">
                  <a:moveTo>
                    <a:pt x="40" y="202"/>
                  </a:moveTo>
                  <a:cubicBezTo>
                    <a:pt x="36" y="202"/>
                    <a:pt x="34" y="200"/>
                    <a:pt x="34" y="196"/>
                  </a:cubicBezTo>
                  <a:cubicBezTo>
                    <a:pt x="34" y="12"/>
                    <a:pt x="34" y="12"/>
                    <a:pt x="34" y="12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2" y="196"/>
                    <a:pt x="12" y="196"/>
                    <a:pt x="12" y="196"/>
                  </a:cubicBezTo>
                  <a:cubicBezTo>
                    <a:pt x="12" y="200"/>
                    <a:pt x="10" y="202"/>
                    <a:pt x="6" y="202"/>
                  </a:cubicBezTo>
                  <a:cubicBezTo>
                    <a:pt x="3" y="202"/>
                    <a:pt x="0" y="200"/>
                    <a:pt x="0" y="19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43" y="0"/>
                    <a:pt x="46" y="2"/>
                    <a:pt x="46" y="6"/>
                  </a:cubicBezTo>
                  <a:cubicBezTo>
                    <a:pt x="46" y="196"/>
                    <a:pt x="46" y="196"/>
                    <a:pt x="46" y="196"/>
                  </a:cubicBezTo>
                  <a:cubicBezTo>
                    <a:pt x="46" y="200"/>
                    <a:pt x="43" y="202"/>
                    <a:pt x="40" y="202"/>
                  </a:cubicBezTo>
                  <a:close/>
                </a:path>
              </a:pathLst>
            </a:custGeom>
            <a:grpFill/>
            <a:ln w="12700">
              <a:noFill/>
              <a:round/>
              <a:headEnd/>
              <a:tailEnd/>
            </a:ln>
          </p:spPr>
          <p:txBody>
            <a:bodyPr vert="horz" wrap="square" lIns="112807" tIns="56403" rIns="112807" bIns="56403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defTabSz="1153509"/>
              <a:endParaRPr lang="en-US" sz="2300" dirty="0">
                <a:solidFill>
                  <a:srgbClr val="E74D39"/>
                </a:solidFill>
                <a:latin typeface="Calibri" panose="020F0502020204030204"/>
                <a:cs typeface="Arial" pitchFamily="34" charset="0"/>
              </a:endParaRPr>
            </a:p>
          </p:txBody>
        </p:sp>
        <p:sp>
          <p:nvSpPr>
            <p:cNvPr id="24" name="Freeform 1188"/>
            <p:cNvSpPr>
              <a:spLocks/>
            </p:cNvSpPr>
            <p:nvPr/>
          </p:nvSpPr>
          <p:spPr bwMode="auto">
            <a:xfrm>
              <a:off x="382587" y="676275"/>
              <a:ext cx="496888" cy="374650"/>
            </a:xfrm>
            <a:custGeom>
              <a:avLst/>
              <a:gdLst>
                <a:gd name="T0" fmla="*/ 148 w 154"/>
                <a:gd name="T1" fmla="*/ 116 h 116"/>
                <a:gd name="T2" fmla="*/ 142 w 154"/>
                <a:gd name="T3" fmla="*/ 110 h 116"/>
                <a:gd name="T4" fmla="*/ 142 w 154"/>
                <a:gd name="T5" fmla="*/ 31 h 116"/>
                <a:gd name="T6" fmla="*/ 129 w 154"/>
                <a:gd name="T7" fmla="*/ 16 h 116"/>
                <a:gd name="T8" fmla="*/ 108 w 154"/>
                <a:gd name="T9" fmla="*/ 34 h 116"/>
                <a:gd name="T10" fmla="*/ 100 w 154"/>
                <a:gd name="T11" fmla="*/ 33 h 116"/>
                <a:gd name="T12" fmla="*/ 79 w 154"/>
                <a:gd name="T13" fmla="*/ 14 h 116"/>
                <a:gd name="T14" fmla="*/ 58 w 154"/>
                <a:gd name="T15" fmla="*/ 33 h 116"/>
                <a:gd name="T16" fmla="*/ 50 w 154"/>
                <a:gd name="T17" fmla="*/ 33 h 116"/>
                <a:gd name="T18" fmla="*/ 31 w 154"/>
                <a:gd name="T19" fmla="*/ 15 h 116"/>
                <a:gd name="T20" fmla="*/ 10 w 154"/>
                <a:gd name="T21" fmla="*/ 33 h 116"/>
                <a:gd name="T22" fmla="*/ 2 w 154"/>
                <a:gd name="T23" fmla="*/ 33 h 116"/>
                <a:gd name="T24" fmla="*/ 2 w 154"/>
                <a:gd name="T25" fmla="*/ 24 h 116"/>
                <a:gd name="T26" fmla="*/ 27 w 154"/>
                <a:gd name="T27" fmla="*/ 3 h 116"/>
                <a:gd name="T28" fmla="*/ 35 w 154"/>
                <a:gd name="T29" fmla="*/ 3 h 116"/>
                <a:gd name="T30" fmla="*/ 54 w 154"/>
                <a:gd name="T31" fmla="*/ 21 h 116"/>
                <a:gd name="T32" fmla="*/ 75 w 154"/>
                <a:gd name="T33" fmla="*/ 2 h 116"/>
                <a:gd name="T34" fmla="*/ 83 w 154"/>
                <a:gd name="T35" fmla="*/ 2 h 116"/>
                <a:gd name="T36" fmla="*/ 104 w 154"/>
                <a:gd name="T37" fmla="*/ 21 h 116"/>
                <a:gd name="T38" fmla="*/ 126 w 154"/>
                <a:gd name="T39" fmla="*/ 2 h 116"/>
                <a:gd name="T40" fmla="*/ 130 w 154"/>
                <a:gd name="T41" fmla="*/ 1 h 116"/>
                <a:gd name="T42" fmla="*/ 134 w 154"/>
                <a:gd name="T43" fmla="*/ 3 h 116"/>
                <a:gd name="T44" fmla="*/ 152 w 154"/>
                <a:gd name="T45" fmla="*/ 25 h 116"/>
                <a:gd name="T46" fmla="*/ 154 w 154"/>
                <a:gd name="T47" fmla="*/ 29 h 116"/>
                <a:gd name="T48" fmla="*/ 154 w 154"/>
                <a:gd name="T49" fmla="*/ 110 h 116"/>
                <a:gd name="T50" fmla="*/ 148 w 154"/>
                <a:gd name="T51" fmla="*/ 116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4" h="116">
                  <a:moveTo>
                    <a:pt x="148" y="116"/>
                  </a:moveTo>
                  <a:cubicBezTo>
                    <a:pt x="145" y="116"/>
                    <a:pt x="142" y="114"/>
                    <a:pt x="142" y="110"/>
                  </a:cubicBezTo>
                  <a:cubicBezTo>
                    <a:pt x="142" y="31"/>
                    <a:pt x="142" y="31"/>
                    <a:pt x="142" y="31"/>
                  </a:cubicBezTo>
                  <a:cubicBezTo>
                    <a:pt x="129" y="16"/>
                    <a:pt x="129" y="16"/>
                    <a:pt x="129" y="16"/>
                  </a:cubicBezTo>
                  <a:cubicBezTo>
                    <a:pt x="108" y="34"/>
                    <a:pt x="108" y="34"/>
                    <a:pt x="108" y="34"/>
                  </a:cubicBezTo>
                  <a:cubicBezTo>
                    <a:pt x="105" y="35"/>
                    <a:pt x="102" y="35"/>
                    <a:pt x="100" y="33"/>
                  </a:cubicBezTo>
                  <a:cubicBezTo>
                    <a:pt x="79" y="14"/>
                    <a:pt x="79" y="14"/>
                    <a:pt x="79" y="14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55" y="35"/>
                    <a:pt x="52" y="35"/>
                    <a:pt x="50" y="33"/>
                  </a:cubicBezTo>
                  <a:cubicBezTo>
                    <a:pt x="31" y="15"/>
                    <a:pt x="31" y="15"/>
                    <a:pt x="31" y="15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8" y="36"/>
                    <a:pt x="4" y="35"/>
                    <a:pt x="2" y="33"/>
                  </a:cubicBezTo>
                  <a:cubicBezTo>
                    <a:pt x="0" y="30"/>
                    <a:pt x="0" y="27"/>
                    <a:pt x="2" y="24"/>
                  </a:cubicBezTo>
                  <a:cubicBezTo>
                    <a:pt x="27" y="3"/>
                    <a:pt x="27" y="3"/>
                    <a:pt x="27" y="3"/>
                  </a:cubicBezTo>
                  <a:cubicBezTo>
                    <a:pt x="29" y="1"/>
                    <a:pt x="33" y="1"/>
                    <a:pt x="35" y="3"/>
                  </a:cubicBezTo>
                  <a:cubicBezTo>
                    <a:pt x="54" y="21"/>
                    <a:pt x="54" y="21"/>
                    <a:pt x="54" y="21"/>
                  </a:cubicBezTo>
                  <a:cubicBezTo>
                    <a:pt x="75" y="2"/>
                    <a:pt x="75" y="2"/>
                    <a:pt x="75" y="2"/>
                  </a:cubicBezTo>
                  <a:cubicBezTo>
                    <a:pt x="77" y="0"/>
                    <a:pt x="81" y="0"/>
                    <a:pt x="83" y="2"/>
                  </a:cubicBezTo>
                  <a:cubicBezTo>
                    <a:pt x="104" y="21"/>
                    <a:pt x="104" y="21"/>
                    <a:pt x="104" y="21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7" y="1"/>
                    <a:pt x="129" y="1"/>
                    <a:pt x="130" y="1"/>
                  </a:cubicBezTo>
                  <a:cubicBezTo>
                    <a:pt x="132" y="1"/>
                    <a:pt x="133" y="2"/>
                    <a:pt x="134" y="3"/>
                  </a:cubicBezTo>
                  <a:cubicBezTo>
                    <a:pt x="152" y="25"/>
                    <a:pt x="152" y="25"/>
                    <a:pt x="152" y="25"/>
                  </a:cubicBezTo>
                  <a:cubicBezTo>
                    <a:pt x="153" y="26"/>
                    <a:pt x="154" y="28"/>
                    <a:pt x="154" y="29"/>
                  </a:cubicBezTo>
                  <a:cubicBezTo>
                    <a:pt x="154" y="110"/>
                    <a:pt x="154" y="110"/>
                    <a:pt x="154" y="110"/>
                  </a:cubicBezTo>
                  <a:cubicBezTo>
                    <a:pt x="154" y="114"/>
                    <a:pt x="151" y="116"/>
                    <a:pt x="148" y="116"/>
                  </a:cubicBezTo>
                  <a:close/>
                </a:path>
              </a:pathLst>
            </a:custGeom>
            <a:grpFill/>
            <a:ln w="12700">
              <a:noFill/>
              <a:round/>
              <a:headEnd/>
              <a:tailEnd/>
            </a:ln>
          </p:spPr>
          <p:txBody>
            <a:bodyPr vert="horz" wrap="square" lIns="112807" tIns="56403" rIns="112807" bIns="56403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defTabSz="1153509"/>
              <a:endParaRPr lang="en-US" sz="2300" dirty="0">
                <a:solidFill>
                  <a:srgbClr val="E74D39"/>
                </a:solidFill>
                <a:latin typeface="Calibri" panose="020F0502020204030204"/>
                <a:cs typeface="Arial" pitchFamily="34" charset="0"/>
              </a:endParaRPr>
            </a:p>
          </p:txBody>
        </p:sp>
        <p:sp>
          <p:nvSpPr>
            <p:cNvPr id="25" name="Freeform 1189"/>
            <p:cNvSpPr>
              <a:spLocks/>
            </p:cNvSpPr>
            <p:nvPr/>
          </p:nvSpPr>
          <p:spPr bwMode="auto">
            <a:xfrm>
              <a:off x="407987" y="842963"/>
              <a:ext cx="390525" cy="39688"/>
            </a:xfrm>
            <a:custGeom>
              <a:avLst/>
              <a:gdLst>
                <a:gd name="T0" fmla="*/ 115 w 121"/>
                <a:gd name="T1" fmla="*/ 12 h 12"/>
                <a:gd name="T2" fmla="*/ 6 w 121"/>
                <a:gd name="T3" fmla="*/ 12 h 12"/>
                <a:gd name="T4" fmla="*/ 0 w 121"/>
                <a:gd name="T5" fmla="*/ 6 h 12"/>
                <a:gd name="T6" fmla="*/ 6 w 121"/>
                <a:gd name="T7" fmla="*/ 0 h 12"/>
                <a:gd name="T8" fmla="*/ 115 w 121"/>
                <a:gd name="T9" fmla="*/ 0 h 12"/>
                <a:gd name="T10" fmla="*/ 121 w 121"/>
                <a:gd name="T11" fmla="*/ 6 h 12"/>
                <a:gd name="T12" fmla="*/ 115 w 121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1" h="12">
                  <a:moveTo>
                    <a:pt x="115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2" y="12"/>
                    <a:pt x="0" y="10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9" y="0"/>
                    <a:pt x="121" y="3"/>
                    <a:pt x="121" y="6"/>
                  </a:cubicBezTo>
                  <a:cubicBezTo>
                    <a:pt x="121" y="10"/>
                    <a:pt x="119" y="12"/>
                    <a:pt x="115" y="12"/>
                  </a:cubicBezTo>
                  <a:close/>
                </a:path>
              </a:pathLst>
            </a:custGeom>
            <a:grpFill/>
            <a:ln w="12700">
              <a:noFill/>
              <a:round/>
              <a:headEnd/>
              <a:tailEnd/>
            </a:ln>
          </p:spPr>
          <p:txBody>
            <a:bodyPr vert="horz" wrap="square" lIns="112807" tIns="56403" rIns="112807" bIns="56403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defTabSz="1153509"/>
              <a:endParaRPr lang="en-US" sz="2300" dirty="0">
                <a:solidFill>
                  <a:srgbClr val="E74D39"/>
                </a:solidFill>
                <a:latin typeface="Calibri" panose="020F0502020204030204"/>
                <a:cs typeface="Arial" pitchFamily="34" charset="0"/>
              </a:endParaRPr>
            </a:p>
          </p:txBody>
        </p:sp>
      </p:grpSp>
      <p:sp>
        <p:nvSpPr>
          <p:cNvPr id="26" name="Freeform 68"/>
          <p:cNvSpPr>
            <a:spLocks noChangeAspect="1"/>
          </p:cNvSpPr>
          <p:nvPr/>
        </p:nvSpPr>
        <p:spPr bwMode="auto">
          <a:xfrm>
            <a:off x="4944683" y="1086002"/>
            <a:ext cx="546341" cy="710471"/>
          </a:xfrm>
          <a:custGeom>
            <a:avLst/>
            <a:gdLst/>
            <a:ahLst/>
            <a:cxnLst>
              <a:cxn ang="0">
                <a:pos x="38" y="0"/>
              </a:cxn>
              <a:cxn ang="0">
                <a:pos x="4" y="75"/>
              </a:cxn>
              <a:cxn ang="0">
                <a:pos x="4" y="75"/>
              </a:cxn>
              <a:cxn ang="0">
                <a:pos x="37" y="108"/>
              </a:cxn>
              <a:cxn ang="0">
                <a:pos x="37" y="91"/>
              </a:cxn>
              <a:cxn ang="0">
                <a:pos x="12" y="70"/>
              </a:cxn>
              <a:cxn ang="0">
                <a:pos x="27" y="78"/>
              </a:cxn>
              <a:cxn ang="0">
                <a:pos x="37" y="87"/>
              </a:cxn>
              <a:cxn ang="0">
                <a:pos x="37" y="70"/>
              </a:cxn>
              <a:cxn ang="0">
                <a:pos x="18" y="54"/>
              </a:cxn>
              <a:cxn ang="0">
                <a:pos x="30" y="60"/>
              </a:cxn>
              <a:cxn ang="0">
                <a:pos x="37" y="66"/>
              </a:cxn>
              <a:cxn ang="0">
                <a:pos x="37" y="48"/>
              </a:cxn>
              <a:cxn ang="0">
                <a:pos x="26" y="38"/>
              </a:cxn>
              <a:cxn ang="0">
                <a:pos x="33" y="41"/>
              </a:cxn>
              <a:cxn ang="0">
                <a:pos x="37" y="45"/>
              </a:cxn>
              <a:cxn ang="0">
                <a:pos x="37" y="24"/>
              </a:cxn>
              <a:cxn ang="0">
                <a:pos x="39" y="24"/>
              </a:cxn>
              <a:cxn ang="0">
                <a:pos x="39" y="44"/>
              </a:cxn>
              <a:cxn ang="0">
                <a:pos x="43" y="41"/>
              </a:cxn>
              <a:cxn ang="0">
                <a:pos x="50" y="38"/>
              </a:cxn>
              <a:cxn ang="0">
                <a:pos x="39" y="47"/>
              </a:cxn>
              <a:cxn ang="0">
                <a:pos x="39" y="65"/>
              </a:cxn>
              <a:cxn ang="0">
                <a:pos x="46" y="60"/>
              </a:cxn>
              <a:cxn ang="0">
                <a:pos x="57" y="54"/>
              </a:cxn>
              <a:cxn ang="0">
                <a:pos x="39" y="69"/>
              </a:cxn>
              <a:cxn ang="0">
                <a:pos x="39" y="87"/>
              </a:cxn>
              <a:cxn ang="0">
                <a:pos x="49" y="78"/>
              </a:cxn>
              <a:cxn ang="0">
                <a:pos x="64" y="70"/>
              </a:cxn>
              <a:cxn ang="0">
                <a:pos x="39" y="91"/>
              </a:cxn>
              <a:cxn ang="0">
                <a:pos x="39" y="106"/>
              </a:cxn>
              <a:cxn ang="0">
                <a:pos x="39" y="106"/>
              </a:cxn>
              <a:cxn ang="0">
                <a:pos x="39" y="118"/>
              </a:cxn>
              <a:cxn ang="0">
                <a:pos x="45" y="118"/>
              </a:cxn>
              <a:cxn ang="0">
                <a:pos x="45" y="107"/>
              </a:cxn>
              <a:cxn ang="0">
                <a:pos x="72" y="74"/>
              </a:cxn>
              <a:cxn ang="0">
                <a:pos x="72" y="74"/>
              </a:cxn>
              <a:cxn ang="0">
                <a:pos x="38" y="0"/>
              </a:cxn>
            </a:cxnLst>
            <a:rect l="0" t="0" r="r" b="b"/>
            <a:pathLst>
              <a:path w="74" h="118">
                <a:moveTo>
                  <a:pt x="38" y="0"/>
                </a:moveTo>
                <a:cubicBezTo>
                  <a:pt x="38" y="0"/>
                  <a:pt x="0" y="53"/>
                  <a:pt x="4" y="75"/>
                </a:cubicBezTo>
                <a:cubicBezTo>
                  <a:pt x="4" y="75"/>
                  <a:pt x="4" y="75"/>
                  <a:pt x="4" y="75"/>
                </a:cubicBezTo>
                <a:cubicBezTo>
                  <a:pt x="4" y="93"/>
                  <a:pt x="19" y="108"/>
                  <a:pt x="37" y="108"/>
                </a:cubicBezTo>
                <a:cubicBezTo>
                  <a:pt x="37" y="91"/>
                  <a:pt x="37" y="91"/>
                  <a:pt x="37" y="91"/>
                </a:cubicBezTo>
                <a:cubicBezTo>
                  <a:pt x="12" y="70"/>
                  <a:pt x="12" y="70"/>
                  <a:pt x="12" y="70"/>
                </a:cubicBezTo>
                <a:cubicBezTo>
                  <a:pt x="12" y="70"/>
                  <a:pt x="25" y="76"/>
                  <a:pt x="27" y="78"/>
                </a:cubicBezTo>
                <a:cubicBezTo>
                  <a:pt x="29" y="80"/>
                  <a:pt x="34" y="85"/>
                  <a:pt x="37" y="87"/>
                </a:cubicBezTo>
                <a:cubicBezTo>
                  <a:pt x="37" y="70"/>
                  <a:pt x="37" y="70"/>
                  <a:pt x="37" y="70"/>
                </a:cubicBezTo>
                <a:cubicBezTo>
                  <a:pt x="18" y="54"/>
                  <a:pt x="18" y="54"/>
                  <a:pt x="18" y="54"/>
                </a:cubicBezTo>
                <a:cubicBezTo>
                  <a:pt x="18" y="54"/>
                  <a:pt x="26" y="58"/>
                  <a:pt x="30" y="60"/>
                </a:cubicBezTo>
                <a:cubicBezTo>
                  <a:pt x="32" y="61"/>
                  <a:pt x="35" y="64"/>
                  <a:pt x="37" y="66"/>
                </a:cubicBezTo>
                <a:cubicBezTo>
                  <a:pt x="37" y="48"/>
                  <a:pt x="37" y="48"/>
                  <a:pt x="37" y="48"/>
                </a:cubicBezTo>
                <a:cubicBezTo>
                  <a:pt x="26" y="38"/>
                  <a:pt x="26" y="38"/>
                  <a:pt x="26" y="38"/>
                </a:cubicBezTo>
                <a:cubicBezTo>
                  <a:pt x="26" y="38"/>
                  <a:pt x="32" y="41"/>
                  <a:pt x="33" y="41"/>
                </a:cubicBezTo>
                <a:cubicBezTo>
                  <a:pt x="34" y="42"/>
                  <a:pt x="36" y="44"/>
                  <a:pt x="37" y="45"/>
                </a:cubicBezTo>
                <a:cubicBezTo>
                  <a:pt x="37" y="24"/>
                  <a:pt x="37" y="24"/>
                  <a:pt x="37" y="24"/>
                </a:cubicBezTo>
                <a:cubicBezTo>
                  <a:pt x="39" y="24"/>
                  <a:pt x="39" y="24"/>
                  <a:pt x="39" y="24"/>
                </a:cubicBezTo>
                <a:cubicBezTo>
                  <a:pt x="39" y="44"/>
                  <a:pt x="39" y="44"/>
                  <a:pt x="39" y="44"/>
                </a:cubicBezTo>
                <a:cubicBezTo>
                  <a:pt x="40" y="43"/>
                  <a:pt x="42" y="42"/>
                  <a:pt x="43" y="41"/>
                </a:cubicBezTo>
                <a:cubicBezTo>
                  <a:pt x="44" y="41"/>
                  <a:pt x="50" y="38"/>
                  <a:pt x="50" y="38"/>
                </a:cubicBezTo>
                <a:cubicBezTo>
                  <a:pt x="39" y="47"/>
                  <a:pt x="39" y="47"/>
                  <a:pt x="39" y="47"/>
                </a:cubicBezTo>
                <a:cubicBezTo>
                  <a:pt x="39" y="65"/>
                  <a:pt x="39" y="65"/>
                  <a:pt x="39" y="65"/>
                </a:cubicBezTo>
                <a:cubicBezTo>
                  <a:pt x="41" y="64"/>
                  <a:pt x="44" y="61"/>
                  <a:pt x="46" y="60"/>
                </a:cubicBezTo>
                <a:cubicBezTo>
                  <a:pt x="50" y="58"/>
                  <a:pt x="57" y="54"/>
                  <a:pt x="57" y="54"/>
                </a:cubicBezTo>
                <a:cubicBezTo>
                  <a:pt x="39" y="69"/>
                  <a:pt x="39" y="69"/>
                  <a:pt x="39" y="69"/>
                </a:cubicBezTo>
                <a:cubicBezTo>
                  <a:pt x="39" y="87"/>
                  <a:pt x="39" y="87"/>
                  <a:pt x="39" y="87"/>
                </a:cubicBezTo>
                <a:cubicBezTo>
                  <a:pt x="42" y="85"/>
                  <a:pt x="47" y="80"/>
                  <a:pt x="49" y="78"/>
                </a:cubicBezTo>
                <a:cubicBezTo>
                  <a:pt x="51" y="76"/>
                  <a:pt x="64" y="70"/>
                  <a:pt x="64" y="70"/>
                </a:cubicBezTo>
                <a:cubicBezTo>
                  <a:pt x="39" y="91"/>
                  <a:pt x="39" y="91"/>
                  <a:pt x="39" y="91"/>
                </a:cubicBezTo>
                <a:cubicBezTo>
                  <a:pt x="39" y="106"/>
                  <a:pt x="39" y="106"/>
                  <a:pt x="39" y="106"/>
                </a:cubicBezTo>
                <a:cubicBezTo>
                  <a:pt x="39" y="106"/>
                  <a:pt x="39" y="106"/>
                  <a:pt x="39" y="106"/>
                </a:cubicBezTo>
                <a:cubicBezTo>
                  <a:pt x="39" y="118"/>
                  <a:pt x="39" y="118"/>
                  <a:pt x="39" y="118"/>
                </a:cubicBezTo>
                <a:cubicBezTo>
                  <a:pt x="45" y="118"/>
                  <a:pt x="45" y="118"/>
                  <a:pt x="45" y="118"/>
                </a:cubicBezTo>
                <a:cubicBezTo>
                  <a:pt x="45" y="107"/>
                  <a:pt x="45" y="107"/>
                  <a:pt x="45" y="107"/>
                </a:cubicBezTo>
                <a:cubicBezTo>
                  <a:pt x="61" y="104"/>
                  <a:pt x="72" y="90"/>
                  <a:pt x="72" y="74"/>
                </a:cubicBezTo>
                <a:cubicBezTo>
                  <a:pt x="72" y="74"/>
                  <a:pt x="72" y="74"/>
                  <a:pt x="72" y="74"/>
                </a:cubicBezTo>
                <a:cubicBezTo>
                  <a:pt x="74" y="51"/>
                  <a:pt x="38" y="0"/>
                  <a:pt x="38" y="0"/>
                </a:cubicBezTo>
                <a:close/>
              </a:path>
            </a:pathLst>
          </a:custGeom>
          <a:solidFill>
            <a:srgbClr val="562212"/>
          </a:solidFill>
          <a:ln w="12700">
            <a:noFill/>
            <a:round/>
            <a:headEnd/>
            <a:tailEnd/>
          </a:ln>
        </p:spPr>
        <p:txBody>
          <a:bodyPr vert="horz" wrap="square" lIns="111517" tIns="55759" rIns="111517" bIns="55759" numCol="1" anchor="t" anchorCtr="0" compatLnSpc="1">
            <a:prstTxWarp prst="textNoShape">
              <a:avLst/>
            </a:prstTxWarp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defTabSz="1115179"/>
            <a:endParaRPr lang="en-GB" sz="2300" dirty="0">
              <a:solidFill>
                <a:srgbClr val="E74D39"/>
              </a:solidFill>
              <a:latin typeface="Calibri" panose="020F0502020204030204"/>
              <a:cs typeface="Arial" pitchFamily="34" charset="0"/>
            </a:endParaRPr>
          </a:p>
        </p:txBody>
      </p:sp>
      <p:sp>
        <p:nvSpPr>
          <p:cNvPr id="27" name="Freeform 34"/>
          <p:cNvSpPr>
            <a:spLocks noChangeAspect="1" noEditPoints="1"/>
          </p:cNvSpPr>
          <p:nvPr/>
        </p:nvSpPr>
        <p:spPr bwMode="auto">
          <a:xfrm>
            <a:off x="6697755" y="1293083"/>
            <a:ext cx="1062755" cy="524059"/>
          </a:xfrm>
          <a:custGeom>
            <a:avLst/>
            <a:gdLst/>
            <a:ahLst/>
            <a:cxnLst>
              <a:cxn ang="0">
                <a:pos x="22" y="53"/>
              </a:cxn>
              <a:cxn ang="0">
                <a:pos x="33" y="42"/>
              </a:cxn>
              <a:cxn ang="0">
                <a:pos x="44" y="53"/>
              </a:cxn>
              <a:cxn ang="0">
                <a:pos x="33" y="64"/>
              </a:cxn>
              <a:cxn ang="0">
                <a:pos x="22" y="53"/>
              </a:cxn>
              <a:cxn ang="0">
                <a:pos x="87" y="53"/>
              </a:cxn>
              <a:cxn ang="0">
                <a:pos x="97" y="42"/>
              </a:cxn>
              <a:cxn ang="0">
                <a:pos x="108" y="53"/>
              </a:cxn>
              <a:cxn ang="0">
                <a:pos x="97" y="64"/>
              </a:cxn>
              <a:cxn ang="0">
                <a:pos x="87" y="53"/>
              </a:cxn>
              <a:cxn ang="0">
                <a:pos x="115" y="26"/>
              </a:cxn>
              <a:cxn ang="0">
                <a:pos x="113" y="25"/>
              </a:cxn>
              <a:cxn ang="0">
                <a:pos x="109" y="20"/>
              </a:cxn>
              <a:cxn ang="0">
                <a:pos x="104" y="3"/>
              </a:cxn>
              <a:cxn ang="0">
                <a:pos x="100" y="0"/>
              </a:cxn>
              <a:cxn ang="0">
                <a:pos x="5" y="0"/>
              </a:cxn>
              <a:cxn ang="0">
                <a:pos x="2" y="3"/>
              </a:cxn>
              <a:cxn ang="0">
                <a:pos x="2" y="48"/>
              </a:cxn>
              <a:cxn ang="0">
                <a:pos x="0" y="48"/>
              </a:cxn>
              <a:cxn ang="0">
                <a:pos x="0" y="53"/>
              </a:cxn>
              <a:cxn ang="0">
                <a:pos x="16" y="53"/>
              </a:cxn>
              <a:cxn ang="0">
                <a:pos x="19" y="50"/>
              </a:cxn>
              <a:cxn ang="0">
                <a:pos x="33" y="39"/>
              </a:cxn>
              <a:cxn ang="0">
                <a:pos x="47" y="50"/>
              </a:cxn>
              <a:cxn ang="0">
                <a:pos x="50" y="53"/>
              </a:cxn>
              <a:cxn ang="0">
                <a:pos x="80" y="53"/>
              </a:cxn>
              <a:cxn ang="0">
                <a:pos x="83" y="50"/>
              </a:cxn>
              <a:cxn ang="0">
                <a:pos x="97" y="39"/>
              </a:cxn>
              <a:cxn ang="0">
                <a:pos x="111" y="50"/>
              </a:cxn>
              <a:cxn ang="0">
                <a:pos x="114" y="53"/>
              </a:cxn>
              <a:cxn ang="0">
                <a:pos x="118" y="50"/>
              </a:cxn>
              <a:cxn ang="0">
                <a:pos x="118" y="31"/>
              </a:cxn>
              <a:cxn ang="0">
                <a:pos x="115" y="26"/>
              </a:cxn>
              <a:cxn ang="0">
                <a:pos x="89" y="33"/>
              </a:cxn>
              <a:cxn ang="0">
                <a:pos x="88" y="37"/>
              </a:cxn>
              <a:cxn ang="0">
                <a:pos x="80" y="47"/>
              </a:cxn>
              <a:cxn ang="0">
                <a:pos x="77" y="49"/>
              </a:cxn>
              <a:cxn ang="0">
                <a:pos x="74" y="49"/>
              </a:cxn>
              <a:cxn ang="0">
                <a:pos x="71" y="46"/>
              </a:cxn>
              <a:cxn ang="0">
                <a:pos x="71" y="10"/>
              </a:cxn>
              <a:cxn ang="0">
                <a:pos x="74" y="7"/>
              </a:cxn>
              <a:cxn ang="0">
                <a:pos x="86" y="7"/>
              </a:cxn>
              <a:cxn ang="0">
                <a:pos x="89" y="10"/>
              </a:cxn>
              <a:cxn ang="0">
                <a:pos x="89" y="33"/>
              </a:cxn>
              <a:cxn ang="0">
                <a:pos x="102" y="23"/>
              </a:cxn>
              <a:cxn ang="0">
                <a:pos x="96" y="23"/>
              </a:cxn>
              <a:cxn ang="0">
                <a:pos x="93" y="20"/>
              </a:cxn>
              <a:cxn ang="0">
                <a:pos x="93" y="10"/>
              </a:cxn>
              <a:cxn ang="0">
                <a:pos x="96" y="7"/>
              </a:cxn>
              <a:cxn ang="0">
                <a:pos x="98" y="7"/>
              </a:cxn>
              <a:cxn ang="0">
                <a:pos x="102" y="10"/>
              </a:cxn>
              <a:cxn ang="0">
                <a:pos x="104" y="20"/>
              </a:cxn>
              <a:cxn ang="0">
                <a:pos x="102" y="23"/>
              </a:cxn>
            </a:cxnLst>
            <a:rect l="0" t="0" r="r" b="b"/>
            <a:pathLst>
              <a:path w="118" h="64">
                <a:moveTo>
                  <a:pt x="22" y="53"/>
                </a:moveTo>
                <a:cubicBezTo>
                  <a:pt x="22" y="47"/>
                  <a:pt x="27" y="42"/>
                  <a:pt x="33" y="42"/>
                </a:cubicBezTo>
                <a:cubicBezTo>
                  <a:pt x="39" y="42"/>
                  <a:pt x="44" y="47"/>
                  <a:pt x="44" y="53"/>
                </a:cubicBezTo>
                <a:cubicBezTo>
                  <a:pt x="44" y="59"/>
                  <a:pt x="39" y="64"/>
                  <a:pt x="33" y="64"/>
                </a:cubicBezTo>
                <a:cubicBezTo>
                  <a:pt x="27" y="64"/>
                  <a:pt x="22" y="59"/>
                  <a:pt x="22" y="53"/>
                </a:cubicBezTo>
                <a:close/>
                <a:moveTo>
                  <a:pt x="87" y="53"/>
                </a:moveTo>
                <a:cubicBezTo>
                  <a:pt x="87" y="47"/>
                  <a:pt x="91" y="42"/>
                  <a:pt x="97" y="42"/>
                </a:cubicBezTo>
                <a:cubicBezTo>
                  <a:pt x="103" y="42"/>
                  <a:pt x="108" y="47"/>
                  <a:pt x="108" y="53"/>
                </a:cubicBezTo>
                <a:cubicBezTo>
                  <a:pt x="108" y="59"/>
                  <a:pt x="103" y="64"/>
                  <a:pt x="97" y="64"/>
                </a:cubicBezTo>
                <a:cubicBezTo>
                  <a:pt x="91" y="64"/>
                  <a:pt x="87" y="59"/>
                  <a:pt x="87" y="53"/>
                </a:cubicBezTo>
                <a:close/>
                <a:moveTo>
                  <a:pt x="115" y="26"/>
                </a:moveTo>
                <a:cubicBezTo>
                  <a:pt x="113" y="25"/>
                  <a:pt x="113" y="25"/>
                  <a:pt x="113" y="25"/>
                </a:cubicBezTo>
                <a:cubicBezTo>
                  <a:pt x="111" y="24"/>
                  <a:pt x="110" y="22"/>
                  <a:pt x="109" y="20"/>
                </a:cubicBezTo>
                <a:cubicBezTo>
                  <a:pt x="104" y="3"/>
                  <a:pt x="104" y="3"/>
                  <a:pt x="104" y="3"/>
                </a:cubicBezTo>
                <a:cubicBezTo>
                  <a:pt x="104" y="2"/>
                  <a:pt x="102" y="0"/>
                  <a:pt x="100" y="0"/>
                </a:cubicBezTo>
                <a:cubicBezTo>
                  <a:pt x="5" y="0"/>
                  <a:pt x="5" y="0"/>
                  <a:pt x="5" y="0"/>
                </a:cubicBezTo>
                <a:cubicBezTo>
                  <a:pt x="3" y="0"/>
                  <a:pt x="2" y="2"/>
                  <a:pt x="2" y="3"/>
                </a:cubicBezTo>
                <a:cubicBezTo>
                  <a:pt x="2" y="48"/>
                  <a:pt x="2" y="48"/>
                  <a:pt x="2" y="48"/>
                </a:cubicBezTo>
                <a:cubicBezTo>
                  <a:pt x="0" y="48"/>
                  <a:pt x="0" y="48"/>
                  <a:pt x="0" y="48"/>
                </a:cubicBezTo>
                <a:cubicBezTo>
                  <a:pt x="0" y="53"/>
                  <a:pt x="0" y="53"/>
                  <a:pt x="0" y="53"/>
                </a:cubicBezTo>
                <a:cubicBezTo>
                  <a:pt x="16" y="53"/>
                  <a:pt x="16" y="53"/>
                  <a:pt x="16" y="53"/>
                </a:cubicBezTo>
                <a:cubicBezTo>
                  <a:pt x="18" y="53"/>
                  <a:pt x="19" y="52"/>
                  <a:pt x="19" y="50"/>
                </a:cubicBezTo>
                <a:cubicBezTo>
                  <a:pt x="20" y="44"/>
                  <a:pt x="26" y="39"/>
                  <a:pt x="33" y="39"/>
                </a:cubicBezTo>
                <a:cubicBezTo>
                  <a:pt x="40" y="39"/>
                  <a:pt x="45" y="44"/>
                  <a:pt x="47" y="50"/>
                </a:cubicBezTo>
                <a:cubicBezTo>
                  <a:pt x="47" y="52"/>
                  <a:pt x="48" y="53"/>
                  <a:pt x="50" y="53"/>
                </a:cubicBezTo>
                <a:cubicBezTo>
                  <a:pt x="80" y="53"/>
                  <a:pt x="80" y="53"/>
                  <a:pt x="80" y="53"/>
                </a:cubicBezTo>
                <a:cubicBezTo>
                  <a:pt x="83" y="53"/>
                  <a:pt x="83" y="52"/>
                  <a:pt x="83" y="50"/>
                </a:cubicBezTo>
                <a:cubicBezTo>
                  <a:pt x="85" y="44"/>
                  <a:pt x="90" y="39"/>
                  <a:pt x="97" y="39"/>
                </a:cubicBezTo>
                <a:cubicBezTo>
                  <a:pt x="104" y="39"/>
                  <a:pt x="110" y="44"/>
                  <a:pt x="111" y="50"/>
                </a:cubicBezTo>
                <a:cubicBezTo>
                  <a:pt x="111" y="52"/>
                  <a:pt x="112" y="53"/>
                  <a:pt x="114" y="53"/>
                </a:cubicBezTo>
                <a:cubicBezTo>
                  <a:pt x="116" y="53"/>
                  <a:pt x="118" y="51"/>
                  <a:pt x="118" y="50"/>
                </a:cubicBezTo>
                <a:cubicBezTo>
                  <a:pt x="118" y="31"/>
                  <a:pt x="118" y="31"/>
                  <a:pt x="118" y="31"/>
                </a:cubicBezTo>
                <a:cubicBezTo>
                  <a:pt x="118" y="29"/>
                  <a:pt x="116" y="27"/>
                  <a:pt x="115" y="26"/>
                </a:cubicBezTo>
                <a:close/>
                <a:moveTo>
                  <a:pt x="89" y="33"/>
                </a:moveTo>
                <a:cubicBezTo>
                  <a:pt x="89" y="35"/>
                  <a:pt x="88" y="36"/>
                  <a:pt x="88" y="37"/>
                </a:cubicBezTo>
                <a:cubicBezTo>
                  <a:pt x="84" y="39"/>
                  <a:pt x="81" y="43"/>
                  <a:pt x="80" y="47"/>
                </a:cubicBezTo>
                <a:cubicBezTo>
                  <a:pt x="79" y="49"/>
                  <a:pt x="79" y="49"/>
                  <a:pt x="77" y="49"/>
                </a:cubicBezTo>
                <a:cubicBezTo>
                  <a:pt x="76" y="49"/>
                  <a:pt x="74" y="49"/>
                  <a:pt x="74" y="49"/>
                </a:cubicBezTo>
                <a:cubicBezTo>
                  <a:pt x="73" y="49"/>
                  <a:pt x="71" y="48"/>
                  <a:pt x="71" y="46"/>
                </a:cubicBezTo>
                <a:cubicBezTo>
                  <a:pt x="71" y="10"/>
                  <a:pt x="71" y="10"/>
                  <a:pt x="71" y="10"/>
                </a:cubicBezTo>
                <a:cubicBezTo>
                  <a:pt x="71" y="8"/>
                  <a:pt x="73" y="7"/>
                  <a:pt x="74" y="7"/>
                </a:cubicBezTo>
                <a:cubicBezTo>
                  <a:pt x="86" y="7"/>
                  <a:pt x="86" y="7"/>
                  <a:pt x="86" y="7"/>
                </a:cubicBezTo>
                <a:cubicBezTo>
                  <a:pt x="88" y="7"/>
                  <a:pt x="89" y="8"/>
                  <a:pt x="89" y="10"/>
                </a:cubicBezTo>
                <a:cubicBezTo>
                  <a:pt x="89" y="10"/>
                  <a:pt x="89" y="31"/>
                  <a:pt x="89" y="33"/>
                </a:cubicBezTo>
                <a:close/>
                <a:moveTo>
                  <a:pt x="102" y="23"/>
                </a:moveTo>
                <a:cubicBezTo>
                  <a:pt x="96" y="23"/>
                  <a:pt x="96" y="23"/>
                  <a:pt x="96" y="23"/>
                </a:cubicBezTo>
                <a:cubicBezTo>
                  <a:pt x="95" y="23"/>
                  <a:pt x="93" y="21"/>
                  <a:pt x="93" y="20"/>
                </a:cubicBezTo>
                <a:cubicBezTo>
                  <a:pt x="93" y="10"/>
                  <a:pt x="93" y="10"/>
                  <a:pt x="93" y="10"/>
                </a:cubicBezTo>
                <a:cubicBezTo>
                  <a:pt x="93" y="8"/>
                  <a:pt x="95" y="7"/>
                  <a:pt x="96" y="7"/>
                </a:cubicBezTo>
                <a:cubicBezTo>
                  <a:pt x="98" y="7"/>
                  <a:pt x="98" y="7"/>
                  <a:pt x="98" y="7"/>
                </a:cubicBezTo>
                <a:cubicBezTo>
                  <a:pt x="99" y="7"/>
                  <a:pt x="101" y="8"/>
                  <a:pt x="102" y="10"/>
                </a:cubicBezTo>
                <a:cubicBezTo>
                  <a:pt x="104" y="20"/>
                  <a:pt x="104" y="20"/>
                  <a:pt x="104" y="20"/>
                </a:cubicBezTo>
                <a:cubicBezTo>
                  <a:pt x="105" y="21"/>
                  <a:pt x="104" y="23"/>
                  <a:pt x="102" y="23"/>
                </a:cubicBezTo>
                <a:close/>
              </a:path>
            </a:pathLst>
          </a:custGeom>
          <a:solidFill>
            <a:srgbClr val="562212"/>
          </a:solidFill>
          <a:ln w="12700">
            <a:noFill/>
            <a:round/>
            <a:headEnd/>
            <a:tailEnd/>
          </a:ln>
        </p:spPr>
        <p:txBody>
          <a:bodyPr vert="horz" wrap="square" lIns="111517" tIns="55759" rIns="111517" bIns="55759" numCol="1" anchor="t" anchorCtr="0" compatLnSpc="1">
            <a:prstTxWarp prst="textNoShape">
              <a:avLst/>
            </a:prstTxWarp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defTabSz="1115179"/>
            <a:endParaRPr lang="en-GB" sz="2300" dirty="0">
              <a:solidFill>
                <a:srgbClr val="E74D39"/>
              </a:solidFill>
              <a:latin typeface="Calibri" panose="020F0502020204030204"/>
              <a:cs typeface="Arial" pitchFamily="34" charset="0"/>
            </a:endParaRPr>
          </a:p>
        </p:txBody>
      </p:sp>
      <p:grpSp>
        <p:nvGrpSpPr>
          <p:cNvPr id="5" name="Группа 5"/>
          <p:cNvGrpSpPr/>
          <p:nvPr/>
        </p:nvGrpSpPr>
        <p:grpSpPr>
          <a:xfrm>
            <a:off x="10461338" y="1158001"/>
            <a:ext cx="710471" cy="577690"/>
            <a:chOff x="8061015" y="2405804"/>
            <a:chExt cx="696674" cy="713400"/>
          </a:xfrm>
          <a:solidFill>
            <a:srgbClr val="562212"/>
          </a:solidFill>
        </p:grpSpPr>
        <p:sp>
          <p:nvSpPr>
            <p:cNvPr id="180" name="Freeform 68"/>
            <p:cNvSpPr>
              <a:spLocks noChangeAspect="1" noEditPoints="1"/>
            </p:cNvSpPr>
            <p:nvPr/>
          </p:nvSpPr>
          <p:spPr bwMode="auto">
            <a:xfrm>
              <a:off x="8061015" y="2531919"/>
              <a:ext cx="373376" cy="587285"/>
            </a:xfrm>
            <a:custGeom>
              <a:avLst/>
              <a:gdLst/>
              <a:ahLst/>
              <a:cxnLst>
                <a:cxn ang="0">
                  <a:pos x="396" y="294"/>
                </a:cxn>
                <a:cxn ang="0">
                  <a:pos x="411" y="265"/>
                </a:cxn>
                <a:cxn ang="0">
                  <a:pos x="281" y="22"/>
                </a:cxn>
                <a:cxn ang="0">
                  <a:pos x="295" y="0"/>
                </a:cxn>
                <a:cxn ang="0">
                  <a:pos x="14" y="22"/>
                </a:cxn>
                <a:cxn ang="0">
                  <a:pos x="29" y="545"/>
                </a:cxn>
                <a:cxn ang="0">
                  <a:pos x="0" y="588"/>
                </a:cxn>
                <a:cxn ang="0">
                  <a:pos x="425" y="545"/>
                </a:cxn>
                <a:cxn ang="0">
                  <a:pos x="137" y="523"/>
                </a:cxn>
                <a:cxn ang="0">
                  <a:pos x="79" y="445"/>
                </a:cxn>
                <a:cxn ang="0">
                  <a:pos x="137" y="523"/>
                </a:cxn>
                <a:cxn ang="0">
                  <a:pos x="79" y="394"/>
                </a:cxn>
                <a:cxn ang="0">
                  <a:pos x="137" y="323"/>
                </a:cxn>
                <a:cxn ang="0">
                  <a:pos x="137" y="272"/>
                </a:cxn>
                <a:cxn ang="0">
                  <a:pos x="79" y="194"/>
                </a:cxn>
                <a:cxn ang="0">
                  <a:pos x="137" y="272"/>
                </a:cxn>
                <a:cxn ang="0">
                  <a:pos x="79" y="143"/>
                </a:cxn>
                <a:cxn ang="0">
                  <a:pos x="137" y="72"/>
                </a:cxn>
                <a:cxn ang="0">
                  <a:pos x="231" y="545"/>
                </a:cxn>
                <a:cxn ang="0">
                  <a:pos x="173" y="445"/>
                </a:cxn>
                <a:cxn ang="0">
                  <a:pos x="231" y="545"/>
                </a:cxn>
                <a:cxn ang="0">
                  <a:pos x="173" y="394"/>
                </a:cxn>
                <a:cxn ang="0">
                  <a:pos x="231" y="323"/>
                </a:cxn>
                <a:cxn ang="0">
                  <a:pos x="231" y="272"/>
                </a:cxn>
                <a:cxn ang="0">
                  <a:pos x="173" y="194"/>
                </a:cxn>
                <a:cxn ang="0">
                  <a:pos x="231" y="272"/>
                </a:cxn>
                <a:cxn ang="0">
                  <a:pos x="173" y="143"/>
                </a:cxn>
                <a:cxn ang="0">
                  <a:pos x="231" y="72"/>
                </a:cxn>
                <a:cxn ang="0">
                  <a:pos x="360" y="523"/>
                </a:cxn>
                <a:cxn ang="0">
                  <a:pos x="310" y="445"/>
                </a:cxn>
                <a:cxn ang="0">
                  <a:pos x="360" y="523"/>
                </a:cxn>
                <a:cxn ang="0">
                  <a:pos x="310" y="394"/>
                </a:cxn>
                <a:cxn ang="0">
                  <a:pos x="360" y="323"/>
                </a:cxn>
              </a:cxnLst>
              <a:rect l="0" t="0" r="r" b="b"/>
              <a:pathLst>
                <a:path w="425" h="588">
                  <a:moveTo>
                    <a:pt x="396" y="545"/>
                  </a:moveTo>
                  <a:lnTo>
                    <a:pt x="396" y="294"/>
                  </a:lnTo>
                  <a:lnTo>
                    <a:pt x="411" y="294"/>
                  </a:lnTo>
                  <a:lnTo>
                    <a:pt x="411" y="265"/>
                  </a:lnTo>
                  <a:lnTo>
                    <a:pt x="281" y="265"/>
                  </a:lnTo>
                  <a:lnTo>
                    <a:pt x="281" y="22"/>
                  </a:lnTo>
                  <a:lnTo>
                    <a:pt x="295" y="22"/>
                  </a:lnTo>
                  <a:lnTo>
                    <a:pt x="295" y="0"/>
                  </a:lnTo>
                  <a:lnTo>
                    <a:pt x="14" y="0"/>
                  </a:lnTo>
                  <a:lnTo>
                    <a:pt x="14" y="22"/>
                  </a:lnTo>
                  <a:lnTo>
                    <a:pt x="29" y="22"/>
                  </a:lnTo>
                  <a:lnTo>
                    <a:pt x="29" y="545"/>
                  </a:lnTo>
                  <a:lnTo>
                    <a:pt x="0" y="545"/>
                  </a:lnTo>
                  <a:lnTo>
                    <a:pt x="0" y="588"/>
                  </a:lnTo>
                  <a:lnTo>
                    <a:pt x="425" y="588"/>
                  </a:lnTo>
                  <a:lnTo>
                    <a:pt x="425" y="545"/>
                  </a:lnTo>
                  <a:lnTo>
                    <a:pt x="396" y="545"/>
                  </a:lnTo>
                  <a:close/>
                  <a:moveTo>
                    <a:pt x="137" y="523"/>
                  </a:moveTo>
                  <a:lnTo>
                    <a:pt x="79" y="523"/>
                  </a:lnTo>
                  <a:lnTo>
                    <a:pt x="79" y="445"/>
                  </a:lnTo>
                  <a:lnTo>
                    <a:pt x="137" y="445"/>
                  </a:lnTo>
                  <a:lnTo>
                    <a:pt x="137" y="523"/>
                  </a:lnTo>
                  <a:close/>
                  <a:moveTo>
                    <a:pt x="137" y="394"/>
                  </a:moveTo>
                  <a:lnTo>
                    <a:pt x="79" y="394"/>
                  </a:lnTo>
                  <a:lnTo>
                    <a:pt x="79" y="323"/>
                  </a:lnTo>
                  <a:lnTo>
                    <a:pt x="137" y="323"/>
                  </a:lnTo>
                  <a:lnTo>
                    <a:pt x="137" y="394"/>
                  </a:lnTo>
                  <a:close/>
                  <a:moveTo>
                    <a:pt x="137" y="272"/>
                  </a:moveTo>
                  <a:lnTo>
                    <a:pt x="79" y="272"/>
                  </a:lnTo>
                  <a:lnTo>
                    <a:pt x="79" y="194"/>
                  </a:lnTo>
                  <a:lnTo>
                    <a:pt x="137" y="194"/>
                  </a:lnTo>
                  <a:lnTo>
                    <a:pt x="137" y="272"/>
                  </a:lnTo>
                  <a:close/>
                  <a:moveTo>
                    <a:pt x="137" y="143"/>
                  </a:moveTo>
                  <a:lnTo>
                    <a:pt x="79" y="143"/>
                  </a:lnTo>
                  <a:lnTo>
                    <a:pt x="79" y="72"/>
                  </a:lnTo>
                  <a:lnTo>
                    <a:pt x="137" y="72"/>
                  </a:lnTo>
                  <a:lnTo>
                    <a:pt x="137" y="143"/>
                  </a:lnTo>
                  <a:close/>
                  <a:moveTo>
                    <a:pt x="231" y="545"/>
                  </a:moveTo>
                  <a:lnTo>
                    <a:pt x="173" y="545"/>
                  </a:lnTo>
                  <a:lnTo>
                    <a:pt x="173" y="445"/>
                  </a:lnTo>
                  <a:lnTo>
                    <a:pt x="231" y="445"/>
                  </a:lnTo>
                  <a:lnTo>
                    <a:pt x="231" y="545"/>
                  </a:lnTo>
                  <a:close/>
                  <a:moveTo>
                    <a:pt x="231" y="394"/>
                  </a:moveTo>
                  <a:lnTo>
                    <a:pt x="173" y="394"/>
                  </a:lnTo>
                  <a:lnTo>
                    <a:pt x="173" y="323"/>
                  </a:lnTo>
                  <a:lnTo>
                    <a:pt x="231" y="323"/>
                  </a:lnTo>
                  <a:lnTo>
                    <a:pt x="231" y="394"/>
                  </a:lnTo>
                  <a:close/>
                  <a:moveTo>
                    <a:pt x="231" y="272"/>
                  </a:moveTo>
                  <a:lnTo>
                    <a:pt x="173" y="272"/>
                  </a:lnTo>
                  <a:lnTo>
                    <a:pt x="173" y="194"/>
                  </a:lnTo>
                  <a:lnTo>
                    <a:pt x="231" y="194"/>
                  </a:lnTo>
                  <a:lnTo>
                    <a:pt x="231" y="272"/>
                  </a:lnTo>
                  <a:close/>
                  <a:moveTo>
                    <a:pt x="231" y="143"/>
                  </a:moveTo>
                  <a:lnTo>
                    <a:pt x="173" y="143"/>
                  </a:lnTo>
                  <a:lnTo>
                    <a:pt x="173" y="72"/>
                  </a:lnTo>
                  <a:lnTo>
                    <a:pt x="231" y="72"/>
                  </a:lnTo>
                  <a:lnTo>
                    <a:pt x="231" y="143"/>
                  </a:lnTo>
                  <a:close/>
                  <a:moveTo>
                    <a:pt x="360" y="523"/>
                  </a:moveTo>
                  <a:lnTo>
                    <a:pt x="310" y="523"/>
                  </a:lnTo>
                  <a:lnTo>
                    <a:pt x="310" y="445"/>
                  </a:lnTo>
                  <a:lnTo>
                    <a:pt x="360" y="445"/>
                  </a:lnTo>
                  <a:lnTo>
                    <a:pt x="360" y="523"/>
                  </a:lnTo>
                  <a:close/>
                  <a:moveTo>
                    <a:pt x="360" y="394"/>
                  </a:moveTo>
                  <a:lnTo>
                    <a:pt x="310" y="394"/>
                  </a:lnTo>
                  <a:lnTo>
                    <a:pt x="310" y="323"/>
                  </a:lnTo>
                  <a:lnTo>
                    <a:pt x="360" y="323"/>
                  </a:lnTo>
                  <a:lnTo>
                    <a:pt x="360" y="394"/>
                  </a:lnTo>
                  <a:close/>
                </a:path>
              </a:pathLst>
            </a:custGeom>
            <a:grpFill/>
            <a:ln w="12700">
              <a:noFill/>
              <a:round/>
              <a:headEnd/>
              <a:tailEnd/>
            </a:ln>
          </p:spPr>
          <p:txBody>
            <a:bodyPr vert="horz" wrap="square" lIns="124350" tIns="62175" rIns="124350" bIns="62175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defTabSz="1115179"/>
              <a:endParaRPr lang="en-GB" sz="2300" dirty="0">
                <a:solidFill>
                  <a:srgbClr val="E74D39"/>
                </a:solidFill>
                <a:latin typeface="Calibri" panose="020F0502020204030204"/>
                <a:cs typeface="Arial" pitchFamily="34" charset="0"/>
              </a:endParaRPr>
            </a:p>
          </p:txBody>
        </p:sp>
        <p:sp>
          <p:nvSpPr>
            <p:cNvPr id="181" name="Freeform 72"/>
            <p:cNvSpPr>
              <a:spLocks noChangeAspect="1" noEditPoints="1"/>
            </p:cNvSpPr>
            <p:nvPr/>
          </p:nvSpPr>
          <p:spPr bwMode="auto">
            <a:xfrm>
              <a:off x="8497295" y="2405804"/>
              <a:ext cx="260394" cy="700138"/>
            </a:xfrm>
            <a:custGeom>
              <a:avLst/>
              <a:gdLst/>
              <a:ahLst/>
              <a:cxnLst>
                <a:cxn ang="0">
                  <a:pos x="283" y="50"/>
                </a:cxn>
                <a:cxn ang="0">
                  <a:pos x="196" y="0"/>
                </a:cxn>
                <a:cxn ang="0">
                  <a:pos x="22" y="21"/>
                </a:cxn>
                <a:cxn ang="0">
                  <a:pos x="29" y="694"/>
                </a:cxn>
                <a:cxn ang="0">
                  <a:pos x="305" y="744"/>
                </a:cxn>
                <a:cxn ang="0">
                  <a:pos x="109" y="694"/>
                </a:cxn>
                <a:cxn ang="0">
                  <a:pos x="109" y="651"/>
                </a:cxn>
                <a:cxn ang="0">
                  <a:pos x="65" y="622"/>
                </a:cxn>
                <a:cxn ang="0">
                  <a:pos x="109" y="622"/>
                </a:cxn>
                <a:cxn ang="0">
                  <a:pos x="65" y="508"/>
                </a:cxn>
                <a:cxn ang="0">
                  <a:pos x="109" y="479"/>
                </a:cxn>
                <a:cxn ang="0">
                  <a:pos x="109" y="436"/>
                </a:cxn>
                <a:cxn ang="0">
                  <a:pos x="65" y="408"/>
                </a:cxn>
                <a:cxn ang="0">
                  <a:pos x="109" y="408"/>
                </a:cxn>
                <a:cxn ang="0">
                  <a:pos x="65" y="286"/>
                </a:cxn>
                <a:cxn ang="0">
                  <a:pos x="109" y="265"/>
                </a:cxn>
                <a:cxn ang="0">
                  <a:pos x="109" y="215"/>
                </a:cxn>
                <a:cxn ang="0">
                  <a:pos x="65" y="193"/>
                </a:cxn>
                <a:cxn ang="0">
                  <a:pos x="109" y="193"/>
                </a:cxn>
                <a:cxn ang="0">
                  <a:pos x="65" y="71"/>
                </a:cxn>
                <a:cxn ang="0">
                  <a:pos x="174" y="694"/>
                </a:cxn>
                <a:cxn ang="0">
                  <a:pos x="174" y="651"/>
                </a:cxn>
                <a:cxn ang="0">
                  <a:pos x="131" y="622"/>
                </a:cxn>
                <a:cxn ang="0">
                  <a:pos x="174" y="622"/>
                </a:cxn>
                <a:cxn ang="0">
                  <a:pos x="131" y="508"/>
                </a:cxn>
                <a:cxn ang="0">
                  <a:pos x="174" y="479"/>
                </a:cxn>
                <a:cxn ang="0">
                  <a:pos x="174" y="436"/>
                </a:cxn>
                <a:cxn ang="0">
                  <a:pos x="131" y="408"/>
                </a:cxn>
                <a:cxn ang="0">
                  <a:pos x="174" y="408"/>
                </a:cxn>
                <a:cxn ang="0">
                  <a:pos x="131" y="286"/>
                </a:cxn>
                <a:cxn ang="0">
                  <a:pos x="174" y="265"/>
                </a:cxn>
                <a:cxn ang="0">
                  <a:pos x="174" y="215"/>
                </a:cxn>
                <a:cxn ang="0">
                  <a:pos x="131" y="193"/>
                </a:cxn>
                <a:cxn ang="0">
                  <a:pos x="174" y="193"/>
                </a:cxn>
                <a:cxn ang="0">
                  <a:pos x="131" y="71"/>
                </a:cxn>
                <a:cxn ang="0">
                  <a:pos x="240" y="694"/>
                </a:cxn>
                <a:cxn ang="0">
                  <a:pos x="240" y="651"/>
                </a:cxn>
                <a:cxn ang="0">
                  <a:pos x="196" y="622"/>
                </a:cxn>
                <a:cxn ang="0">
                  <a:pos x="240" y="622"/>
                </a:cxn>
                <a:cxn ang="0">
                  <a:pos x="196" y="508"/>
                </a:cxn>
                <a:cxn ang="0">
                  <a:pos x="240" y="479"/>
                </a:cxn>
                <a:cxn ang="0">
                  <a:pos x="240" y="436"/>
                </a:cxn>
                <a:cxn ang="0">
                  <a:pos x="196" y="408"/>
                </a:cxn>
                <a:cxn ang="0">
                  <a:pos x="240" y="408"/>
                </a:cxn>
                <a:cxn ang="0">
                  <a:pos x="196" y="286"/>
                </a:cxn>
                <a:cxn ang="0">
                  <a:pos x="240" y="265"/>
                </a:cxn>
                <a:cxn ang="0">
                  <a:pos x="240" y="215"/>
                </a:cxn>
                <a:cxn ang="0">
                  <a:pos x="196" y="193"/>
                </a:cxn>
                <a:cxn ang="0">
                  <a:pos x="240" y="193"/>
                </a:cxn>
                <a:cxn ang="0">
                  <a:pos x="196" y="71"/>
                </a:cxn>
              </a:cxnLst>
              <a:rect l="0" t="0" r="r" b="b"/>
              <a:pathLst>
                <a:path w="305" h="744">
                  <a:moveTo>
                    <a:pt x="276" y="694"/>
                  </a:moveTo>
                  <a:lnTo>
                    <a:pt x="276" y="50"/>
                  </a:lnTo>
                  <a:lnTo>
                    <a:pt x="283" y="50"/>
                  </a:lnTo>
                  <a:lnTo>
                    <a:pt x="283" y="21"/>
                  </a:lnTo>
                  <a:lnTo>
                    <a:pt x="196" y="21"/>
                  </a:lnTo>
                  <a:lnTo>
                    <a:pt x="196" y="0"/>
                  </a:lnTo>
                  <a:lnTo>
                    <a:pt x="58" y="0"/>
                  </a:lnTo>
                  <a:lnTo>
                    <a:pt x="58" y="21"/>
                  </a:lnTo>
                  <a:lnTo>
                    <a:pt x="22" y="21"/>
                  </a:lnTo>
                  <a:lnTo>
                    <a:pt x="22" y="50"/>
                  </a:lnTo>
                  <a:lnTo>
                    <a:pt x="29" y="50"/>
                  </a:lnTo>
                  <a:lnTo>
                    <a:pt x="29" y="694"/>
                  </a:lnTo>
                  <a:lnTo>
                    <a:pt x="0" y="694"/>
                  </a:lnTo>
                  <a:lnTo>
                    <a:pt x="0" y="744"/>
                  </a:lnTo>
                  <a:lnTo>
                    <a:pt x="305" y="744"/>
                  </a:lnTo>
                  <a:lnTo>
                    <a:pt x="305" y="694"/>
                  </a:lnTo>
                  <a:lnTo>
                    <a:pt x="276" y="694"/>
                  </a:lnTo>
                  <a:close/>
                  <a:moveTo>
                    <a:pt x="109" y="694"/>
                  </a:moveTo>
                  <a:lnTo>
                    <a:pt x="65" y="694"/>
                  </a:lnTo>
                  <a:lnTo>
                    <a:pt x="65" y="651"/>
                  </a:lnTo>
                  <a:lnTo>
                    <a:pt x="109" y="651"/>
                  </a:lnTo>
                  <a:lnTo>
                    <a:pt x="109" y="694"/>
                  </a:lnTo>
                  <a:close/>
                  <a:moveTo>
                    <a:pt x="109" y="622"/>
                  </a:moveTo>
                  <a:lnTo>
                    <a:pt x="65" y="622"/>
                  </a:lnTo>
                  <a:lnTo>
                    <a:pt x="65" y="579"/>
                  </a:lnTo>
                  <a:lnTo>
                    <a:pt x="109" y="579"/>
                  </a:lnTo>
                  <a:lnTo>
                    <a:pt x="109" y="622"/>
                  </a:lnTo>
                  <a:close/>
                  <a:moveTo>
                    <a:pt x="109" y="551"/>
                  </a:moveTo>
                  <a:lnTo>
                    <a:pt x="65" y="551"/>
                  </a:lnTo>
                  <a:lnTo>
                    <a:pt x="65" y="508"/>
                  </a:lnTo>
                  <a:lnTo>
                    <a:pt x="109" y="508"/>
                  </a:lnTo>
                  <a:lnTo>
                    <a:pt x="109" y="551"/>
                  </a:lnTo>
                  <a:close/>
                  <a:moveTo>
                    <a:pt x="109" y="479"/>
                  </a:moveTo>
                  <a:lnTo>
                    <a:pt x="65" y="479"/>
                  </a:lnTo>
                  <a:lnTo>
                    <a:pt x="65" y="436"/>
                  </a:lnTo>
                  <a:lnTo>
                    <a:pt x="109" y="436"/>
                  </a:lnTo>
                  <a:lnTo>
                    <a:pt x="109" y="479"/>
                  </a:lnTo>
                  <a:close/>
                  <a:moveTo>
                    <a:pt x="109" y="408"/>
                  </a:moveTo>
                  <a:lnTo>
                    <a:pt x="65" y="408"/>
                  </a:lnTo>
                  <a:lnTo>
                    <a:pt x="65" y="358"/>
                  </a:lnTo>
                  <a:lnTo>
                    <a:pt x="109" y="358"/>
                  </a:lnTo>
                  <a:lnTo>
                    <a:pt x="109" y="408"/>
                  </a:lnTo>
                  <a:close/>
                  <a:moveTo>
                    <a:pt x="109" y="336"/>
                  </a:moveTo>
                  <a:lnTo>
                    <a:pt x="65" y="336"/>
                  </a:lnTo>
                  <a:lnTo>
                    <a:pt x="65" y="286"/>
                  </a:lnTo>
                  <a:lnTo>
                    <a:pt x="109" y="286"/>
                  </a:lnTo>
                  <a:lnTo>
                    <a:pt x="109" y="336"/>
                  </a:lnTo>
                  <a:close/>
                  <a:moveTo>
                    <a:pt x="109" y="265"/>
                  </a:moveTo>
                  <a:lnTo>
                    <a:pt x="65" y="265"/>
                  </a:lnTo>
                  <a:lnTo>
                    <a:pt x="65" y="215"/>
                  </a:lnTo>
                  <a:lnTo>
                    <a:pt x="109" y="215"/>
                  </a:lnTo>
                  <a:lnTo>
                    <a:pt x="109" y="265"/>
                  </a:lnTo>
                  <a:close/>
                  <a:moveTo>
                    <a:pt x="109" y="193"/>
                  </a:moveTo>
                  <a:lnTo>
                    <a:pt x="65" y="193"/>
                  </a:lnTo>
                  <a:lnTo>
                    <a:pt x="65" y="143"/>
                  </a:lnTo>
                  <a:lnTo>
                    <a:pt x="109" y="143"/>
                  </a:lnTo>
                  <a:lnTo>
                    <a:pt x="109" y="193"/>
                  </a:lnTo>
                  <a:close/>
                  <a:moveTo>
                    <a:pt x="109" y="122"/>
                  </a:moveTo>
                  <a:lnTo>
                    <a:pt x="65" y="122"/>
                  </a:lnTo>
                  <a:lnTo>
                    <a:pt x="65" y="71"/>
                  </a:lnTo>
                  <a:lnTo>
                    <a:pt x="109" y="71"/>
                  </a:lnTo>
                  <a:lnTo>
                    <a:pt x="109" y="122"/>
                  </a:lnTo>
                  <a:close/>
                  <a:moveTo>
                    <a:pt x="174" y="694"/>
                  </a:moveTo>
                  <a:lnTo>
                    <a:pt x="131" y="694"/>
                  </a:lnTo>
                  <a:lnTo>
                    <a:pt x="131" y="651"/>
                  </a:lnTo>
                  <a:lnTo>
                    <a:pt x="174" y="651"/>
                  </a:lnTo>
                  <a:lnTo>
                    <a:pt x="174" y="694"/>
                  </a:lnTo>
                  <a:close/>
                  <a:moveTo>
                    <a:pt x="174" y="622"/>
                  </a:moveTo>
                  <a:lnTo>
                    <a:pt x="131" y="622"/>
                  </a:lnTo>
                  <a:lnTo>
                    <a:pt x="131" y="579"/>
                  </a:lnTo>
                  <a:lnTo>
                    <a:pt x="174" y="579"/>
                  </a:lnTo>
                  <a:lnTo>
                    <a:pt x="174" y="622"/>
                  </a:lnTo>
                  <a:close/>
                  <a:moveTo>
                    <a:pt x="174" y="551"/>
                  </a:moveTo>
                  <a:lnTo>
                    <a:pt x="131" y="551"/>
                  </a:lnTo>
                  <a:lnTo>
                    <a:pt x="131" y="508"/>
                  </a:lnTo>
                  <a:lnTo>
                    <a:pt x="174" y="508"/>
                  </a:lnTo>
                  <a:lnTo>
                    <a:pt x="174" y="551"/>
                  </a:lnTo>
                  <a:close/>
                  <a:moveTo>
                    <a:pt x="174" y="479"/>
                  </a:moveTo>
                  <a:lnTo>
                    <a:pt x="131" y="479"/>
                  </a:lnTo>
                  <a:lnTo>
                    <a:pt x="131" y="436"/>
                  </a:lnTo>
                  <a:lnTo>
                    <a:pt x="174" y="436"/>
                  </a:lnTo>
                  <a:lnTo>
                    <a:pt x="174" y="479"/>
                  </a:lnTo>
                  <a:close/>
                  <a:moveTo>
                    <a:pt x="174" y="408"/>
                  </a:moveTo>
                  <a:lnTo>
                    <a:pt x="131" y="408"/>
                  </a:lnTo>
                  <a:lnTo>
                    <a:pt x="131" y="358"/>
                  </a:lnTo>
                  <a:lnTo>
                    <a:pt x="174" y="358"/>
                  </a:lnTo>
                  <a:lnTo>
                    <a:pt x="174" y="408"/>
                  </a:lnTo>
                  <a:close/>
                  <a:moveTo>
                    <a:pt x="174" y="336"/>
                  </a:moveTo>
                  <a:lnTo>
                    <a:pt x="131" y="336"/>
                  </a:lnTo>
                  <a:lnTo>
                    <a:pt x="131" y="286"/>
                  </a:lnTo>
                  <a:lnTo>
                    <a:pt x="174" y="286"/>
                  </a:lnTo>
                  <a:lnTo>
                    <a:pt x="174" y="336"/>
                  </a:lnTo>
                  <a:close/>
                  <a:moveTo>
                    <a:pt x="174" y="265"/>
                  </a:moveTo>
                  <a:lnTo>
                    <a:pt x="131" y="265"/>
                  </a:lnTo>
                  <a:lnTo>
                    <a:pt x="131" y="215"/>
                  </a:lnTo>
                  <a:lnTo>
                    <a:pt x="174" y="215"/>
                  </a:lnTo>
                  <a:lnTo>
                    <a:pt x="174" y="265"/>
                  </a:lnTo>
                  <a:close/>
                  <a:moveTo>
                    <a:pt x="174" y="193"/>
                  </a:moveTo>
                  <a:lnTo>
                    <a:pt x="131" y="193"/>
                  </a:lnTo>
                  <a:lnTo>
                    <a:pt x="131" y="143"/>
                  </a:lnTo>
                  <a:lnTo>
                    <a:pt x="174" y="143"/>
                  </a:lnTo>
                  <a:lnTo>
                    <a:pt x="174" y="193"/>
                  </a:lnTo>
                  <a:close/>
                  <a:moveTo>
                    <a:pt x="174" y="122"/>
                  </a:moveTo>
                  <a:lnTo>
                    <a:pt x="131" y="122"/>
                  </a:lnTo>
                  <a:lnTo>
                    <a:pt x="131" y="71"/>
                  </a:lnTo>
                  <a:lnTo>
                    <a:pt x="174" y="71"/>
                  </a:lnTo>
                  <a:lnTo>
                    <a:pt x="174" y="122"/>
                  </a:lnTo>
                  <a:close/>
                  <a:moveTo>
                    <a:pt x="240" y="694"/>
                  </a:moveTo>
                  <a:lnTo>
                    <a:pt x="196" y="694"/>
                  </a:lnTo>
                  <a:lnTo>
                    <a:pt x="196" y="651"/>
                  </a:lnTo>
                  <a:lnTo>
                    <a:pt x="240" y="651"/>
                  </a:lnTo>
                  <a:lnTo>
                    <a:pt x="240" y="694"/>
                  </a:lnTo>
                  <a:close/>
                  <a:moveTo>
                    <a:pt x="240" y="622"/>
                  </a:moveTo>
                  <a:lnTo>
                    <a:pt x="196" y="622"/>
                  </a:lnTo>
                  <a:lnTo>
                    <a:pt x="196" y="579"/>
                  </a:lnTo>
                  <a:lnTo>
                    <a:pt x="240" y="579"/>
                  </a:lnTo>
                  <a:lnTo>
                    <a:pt x="240" y="622"/>
                  </a:lnTo>
                  <a:close/>
                  <a:moveTo>
                    <a:pt x="240" y="551"/>
                  </a:moveTo>
                  <a:lnTo>
                    <a:pt x="196" y="551"/>
                  </a:lnTo>
                  <a:lnTo>
                    <a:pt x="196" y="508"/>
                  </a:lnTo>
                  <a:lnTo>
                    <a:pt x="240" y="508"/>
                  </a:lnTo>
                  <a:lnTo>
                    <a:pt x="240" y="551"/>
                  </a:lnTo>
                  <a:close/>
                  <a:moveTo>
                    <a:pt x="240" y="479"/>
                  </a:moveTo>
                  <a:lnTo>
                    <a:pt x="196" y="479"/>
                  </a:lnTo>
                  <a:lnTo>
                    <a:pt x="196" y="436"/>
                  </a:lnTo>
                  <a:lnTo>
                    <a:pt x="240" y="436"/>
                  </a:lnTo>
                  <a:lnTo>
                    <a:pt x="240" y="479"/>
                  </a:lnTo>
                  <a:close/>
                  <a:moveTo>
                    <a:pt x="240" y="408"/>
                  </a:moveTo>
                  <a:lnTo>
                    <a:pt x="196" y="408"/>
                  </a:lnTo>
                  <a:lnTo>
                    <a:pt x="196" y="358"/>
                  </a:lnTo>
                  <a:lnTo>
                    <a:pt x="240" y="358"/>
                  </a:lnTo>
                  <a:lnTo>
                    <a:pt x="240" y="408"/>
                  </a:lnTo>
                  <a:close/>
                  <a:moveTo>
                    <a:pt x="240" y="336"/>
                  </a:moveTo>
                  <a:lnTo>
                    <a:pt x="196" y="336"/>
                  </a:lnTo>
                  <a:lnTo>
                    <a:pt x="196" y="286"/>
                  </a:lnTo>
                  <a:lnTo>
                    <a:pt x="240" y="286"/>
                  </a:lnTo>
                  <a:lnTo>
                    <a:pt x="240" y="336"/>
                  </a:lnTo>
                  <a:close/>
                  <a:moveTo>
                    <a:pt x="240" y="265"/>
                  </a:moveTo>
                  <a:lnTo>
                    <a:pt x="196" y="265"/>
                  </a:lnTo>
                  <a:lnTo>
                    <a:pt x="196" y="215"/>
                  </a:lnTo>
                  <a:lnTo>
                    <a:pt x="240" y="215"/>
                  </a:lnTo>
                  <a:lnTo>
                    <a:pt x="240" y="265"/>
                  </a:lnTo>
                  <a:close/>
                  <a:moveTo>
                    <a:pt x="240" y="193"/>
                  </a:moveTo>
                  <a:lnTo>
                    <a:pt x="196" y="193"/>
                  </a:lnTo>
                  <a:lnTo>
                    <a:pt x="196" y="143"/>
                  </a:lnTo>
                  <a:lnTo>
                    <a:pt x="240" y="143"/>
                  </a:lnTo>
                  <a:lnTo>
                    <a:pt x="240" y="193"/>
                  </a:lnTo>
                  <a:close/>
                  <a:moveTo>
                    <a:pt x="240" y="122"/>
                  </a:moveTo>
                  <a:lnTo>
                    <a:pt x="196" y="122"/>
                  </a:lnTo>
                  <a:lnTo>
                    <a:pt x="196" y="71"/>
                  </a:lnTo>
                  <a:lnTo>
                    <a:pt x="240" y="71"/>
                  </a:lnTo>
                  <a:lnTo>
                    <a:pt x="240" y="122"/>
                  </a:lnTo>
                  <a:close/>
                </a:path>
              </a:pathLst>
            </a:custGeom>
            <a:grpFill/>
            <a:ln w="12700">
              <a:noFill/>
              <a:round/>
              <a:headEnd/>
              <a:tailEnd/>
            </a:ln>
          </p:spPr>
          <p:txBody>
            <a:bodyPr vert="horz" wrap="square" lIns="124350" tIns="62175" rIns="124350" bIns="62175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defTabSz="1115179"/>
              <a:endParaRPr lang="en-GB" sz="2300" dirty="0">
                <a:solidFill>
                  <a:srgbClr val="E74D39"/>
                </a:solidFill>
                <a:latin typeface="Calibri" panose="020F0502020204030204"/>
                <a:cs typeface="Arial" pitchFamily="34" charset="0"/>
              </a:endParaRPr>
            </a:p>
          </p:txBody>
        </p:sp>
      </p:grpSp>
      <p:sp>
        <p:nvSpPr>
          <p:cNvPr id="182" name="Прямоугольник 181"/>
          <p:cNvSpPr/>
          <p:nvPr/>
        </p:nvSpPr>
        <p:spPr>
          <a:xfrm>
            <a:off x="1143282" y="6303061"/>
            <a:ext cx="10581047" cy="316494"/>
          </a:xfrm>
          <a:prstGeom prst="rect">
            <a:avLst/>
          </a:prstGeom>
        </p:spPr>
        <p:txBody>
          <a:bodyPr wrap="square" lIns="81355" tIns="122032" rIns="40677" bIns="0" anchor="t">
            <a:noAutofit/>
          </a:bodyPr>
          <a:lstStyle/>
          <a:p>
            <a:pPr defTabSz="1033243"/>
            <a:endParaRPr lang="ru-RU" sz="1200" dirty="0">
              <a:latin typeface="PT Sans" panose="020B0503020203020204" pitchFamily="34" charset="-52"/>
            </a:endParaRPr>
          </a:p>
        </p:txBody>
      </p:sp>
      <p:sp>
        <p:nvSpPr>
          <p:cNvPr id="185" name="TextBox 184"/>
          <p:cNvSpPr txBox="1"/>
          <p:nvPr/>
        </p:nvSpPr>
        <p:spPr>
          <a:xfrm>
            <a:off x="0" y="73634"/>
            <a:ext cx="121919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2000">
                <a:solidFill>
                  <a:srgbClr val="562212"/>
                </a:solidFill>
                <a:latin typeface="Arial Black" panose="020B0A04020102020204" pitchFamily="34" charset="0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pPr algn="ct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Программы льготного лизинга оборудования</a:t>
            </a:r>
          </a:p>
        </p:txBody>
      </p:sp>
      <p:sp>
        <p:nvSpPr>
          <p:cNvPr id="186" name="Прямоугольник 185"/>
          <p:cNvSpPr/>
          <p:nvPr/>
        </p:nvSpPr>
        <p:spPr>
          <a:xfrm flipV="1">
            <a:off x="0" y="6250291"/>
            <a:ext cx="1066799" cy="68909"/>
          </a:xfrm>
          <a:prstGeom prst="rect">
            <a:avLst/>
          </a:prstGeom>
          <a:solidFill>
            <a:srgbClr val="C292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C2926A"/>
              </a:solidFill>
            </a:endParaRPr>
          </a:p>
        </p:txBody>
      </p:sp>
      <p:sp>
        <p:nvSpPr>
          <p:cNvPr id="187" name="Прямоугольник 186"/>
          <p:cNvSpPr/>
          <p:nvPr/>
        </p:nvSpPr>
        <p:spPr>
          <a:xfrm flipV="1">
            <a:off x="874712" y="6281204"/>
            <a:ext cx="11317287" cy="45719"/>
          </a:xfrm>
          <a:prstGeom prst="rect">
            <a:avLst/>
          </a:prstGeom>
          <a:solidFill>
            <a:srgbClr val="E2CC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C2926A"/>
              </a:solidFill>
            </a:endParaRPr>
          </a:p>
        </p:txBody>
      </p:sp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BB5C3DC6-78FB-48B7-93F2-654D45B085C2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286289"/>
            <a:ext cx="1046236" cy="576188"/>
          </a:xfrm>
          <a:prstGeom prst="rect">
            <a:avLst/>
          </a:prstGeom>
        </p:spPr>
      </p:pic>
      <p:pic>
        <p:nvPicPr>
          <p:cNvPr id="4" name="Рисунок 3" descr="Турпоход">
            <a:extLst>
              <a:ext uri="{FF2B5EF4-FFF2-40B4-BE49-F238E27FC236}">
                <a16:creationId xmlns:a16="http://schemas.microsoft.com/office/drawing/2014/main" id="{57CB3FE5-3E1A-486D-A41E-FD46036F8C6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395192" y="1164724"/>
            <a:ext cx="631803" cy="631803"/>
          </a:xfrm>
          <a:prstGeom prst="rect">
            <a:avLst/>
          </a:prstGeom>
        </p:spPr>
      </p:pic>
      <p:pic>
        <p:nvPicPr>
          <p:cNvPr id="39" name="Рисунок 38" descr="Шестеренки">
            <a:extLst>
              <a:ext uri="{FF2B5EF4-FFF2-40B4-BE49-F238E27FC236}">
                <a16:creationId xmlns:a16="http://schemas.microsoft.com/office/drawing/2014/main" id="{71DF325C-C27A-4D70-8EEB-A29839C1064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0" y="-13302"/>
            <a:ext cx="704048" cy="704048"/>
          </a:xfrm>
          <a:prstGeom prst="rect">
            <a:avLst/>
          </a:prstGeom>
        </p:spPr>
      </p:pic>
      <p:grpSp>
        <p:nvGrpSpPr>
          <p:cNvPr id="30" name="Группа 29">
            <a:extLst>
              <a:ext uri="{FF2B5EF4-FFF2-40B4-BE49-F238E27FC236}">
                <a16:creationId xmlns:a16="http://schemas.microsoft.com/office/drawing/2014/main" id="{294A9038-B40D-46AC-9EAD-9A68AC1441AE}"/>
              </a:ext>
            </a:extLst>
          </p:cNvPr>
          <p:cNvGrpSpPr/>
          <p:nvPr/>
        </p:nvGrpSpPr>
        <p:grpSpPr>
          <a:xfrm>
            <a:off x="1394946" y="6364867"/>
            <a:ext cx="3108656" cy="371475"/>
            <a:chOff x="1394946" y="6364867"/>
            <a:chExt cx="3108656" cy="371475"/>
          </a:xfrm>
        </p:grpSpPr>
        <p:pic>
          <p:nvPicPr>
            <p:cNvPr id="36" name="Picture 2">
              <a:extLst>
                <a:ext uri="{FF2B5EF4-FFF2-40B4-BE49-F238E27FC236}">
                  <a16:creationId xmlns:a16="http://schemas.microsoft.com/office/drawing/2014/main" id="{4A557BBB-B0E7-441C-A2D4-BBC9A91280B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1394946" y="6393323"/>
              <a:ext cx="308584" cy="3384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7" name="Picture 4">
              <a:extLst>
                <a:ext uri="{FF2B5EF4-FFF2-40B4-BE49-F238E27FC236}">
                  <a16:creationId xmlns:a16="http://schemas.microsoft.com/office/drawing/2014/main" id="{D1B1029D-EA52-4D69-922F-251C6B56FDB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2375321" y="6364867"/>
              <a:ext cx="390525" cy="371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8" name="Прямоугольник 37">
              <a:extLst>
                <a:ext uri="{FF2B5EF4-FFF2-40B4-BE49-F238E27FC236}">
                  <a16:creationId xmlns:a16="http://schemas.microsoft.com/office/drawing/2014/main" id="{74F54848-A40D-4E25-B899-06AF32115FCE}"/>
                </a:ext>
              </a:extLst>
            </p:cNvPr>
            <p:cNvSpPr/>
            <p:nvPr/>
          </p:nvSpPr>
          <p:spPr>
            <a:xfrm>
              <a:off x="2765846" y="6455146"/>
              <a:ext cx="1737756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PT Sans" panose="020B0503020203020204" pitchFamily="34" charset="-52"/>
                  <a:ea typeface="DejaVu Serif Condensed" panose="02060606050605020204" pitchFamily="18" charset="0"/>
                  <a:cs typeface="DejaVu Serif Condensed" panose="02060606050605020204" pitchFamily="18" charset="0"/>
                </a:rPr>
                <a:t>+7 (3952) 202-102</a:t>
              </a:r>
              <a:endPara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PT Sans" panose="020B0503020203020204" pitchFamily="34" charset="-52"/>
                <a:ea typeface="DejaVu Serif Condensed" panose="02060606050605020204" pitchFamily="18" charset="0"/>
                <a:cs typeface="DejaVu Serif Condensed" panose="02060606050605020204" pitchFamily="18" charset="0"/>
              </a:endParaRPr>
            </a:p>
          </p:txBody>
        </p:sp>
        <p:sp>
          <p:nvSpPr>
            <p:cNvPr id="40" name="Прямоугольник 39">
              <a:extLst>
                <a:ext uri="{FF2B5EF4-FFF2-40B4-BE49-F238E27FC236}">
                  <a16:creationId xmlns:a16="http://schemas.microsoft.com/office/drawing/2014/main" id="{21CE054B-B21E-4AAE-AFC8-D59F61C8A916}"/>
                </a:ext>
              </a:extLst>
            </p:cNvPr>
            <p:cNvSpPr/>
            <p:nvPr/>
          </p:nvSpPr>
          <p:spPr>
            <a:xfrm>
              <a:off x="1703530" y="6438497"/>
              <a:ext cx="729687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PT Sans" panose="020B0503020203020204" pitchFamily="34" charset="-52"/>
                  <a:ea typeface="DejaVu Serif Condensed" panose="02060606050605020204" pitchFamily="18" charset="0"/>
                  <a:cs typeface="DejaVu Serif Condensed" panose="02060606050605020204" pitchFamily="18" charset="0"/>
                </a:rPr>
                <a:t>mb</a:t>
              </a:r>
              <a:r>
                <a:rPr lang="ru-RU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PT Sans" panose="020B0503020203020204" pitchFamily="34" charset="-52"/>
                  <a:ea typeface="DejaVu Serif Condensed" panose="02060606050605020204" pitchFamily="18" charset="0"/>
                  <a:cs typeface="DejaVu Serif Condensed" panose="02060606050605020204" pitchFamily="18" charset="0"/>
                </a:rPr>
                <a:t>38.</a:t>
              </a:r>
              <a:r>
                <a:rPr lang="en-US" sz="12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PT Sans" panose="020B0503020203020204" pitchFamily="34" charset="-52"/>
                  <a:ea typeface="DejaVu Serif Condensed" panose="02060606050605020204" pitchFamily="18" charset="0"/>
                  <a:cs typeface="DejaVu Serif Condensed" panose="02060606050605020204" pitchFamily="18" charset="0"/>
                </a:rPr>
                <a:t>ru</a:t>
              </a:r>
              <a:endParaRPr lang="ru-R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PT Sans" panose="020B0503020203020204" pitchFamily="34" charset="-52"/>
                <a:ea typeface="DejaVu Serif Condensed" panose="02060606050605020204" pitchFamily="18" charset="0"/>
                <a:cs typeface="DejaVu Serif Condensed" panose="02060606050605020204" pitchFamily="18" charset="0"/>
              </a:endParaRPr>
            </a:p>
          </p:txBody>
        </p:sp>
      </p:grp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208AA84B-0FBF-44C6-9E7E-E2E950C1AF1E}"/>
              </a:ext>
            </a:extLst>
          </p:cNvPr>
          <p:cNvSpPr/>
          <p:nvPr/>
        </p:nvSpPr>
        <p:spPr>
          <a:xfrm>
            <a:off x="519853" y="537481"/>
            <a:ext cx="1128516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latin typeface="PT Sans" panose="020B0503020203020204" pitchFamily="34" charset="-52"/>
                <a:cs typeface="Arial" pitchFamily="34" charset="0"/>
              </a:rPr>
              <a:t>Программа льготного лизинга оборудования Региональных лизинговых компаний и «Корпорации МСП». Льготный лизинг оборудования предоставляется на приобретение нового ранее не использованного оборудования стоимостью от 500 тыс. рублей до 50 млн. рублей</a:t>
            </a:r>
            <a:endParaRPr lang="ru-RU" sz="1200" dirty="0"/>
          </a:p>
        </p:txBody>
      </p:sp>
      <p:pic>
        <p:nvPicPr>
          <p:cNvPr id="33" name="Рисунок 32" descr="Презентация с линейчатой диаграммой">
            <a:extLst>
              <a:ext uri="{FF2B5EF4-FFF2-40B4-BE49-F238E27FC236}">
                <a16:creationId xmlns:a16="http://schemas.microsoft.com/office/drawing/2014/main" id="{16E46CB6-3443-4C7B-83DB-273D03E122B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487872" y="1119648"/>
            <a:ext cx="712663" cy="712663"/>
          </a:xfrm>
          <a:prstGeom prst="rect">
            <a:avLst/>
          </a:prstGeom>
        </p:spPr>
      </p:pic>
      <p:pic>
        <p:nvPicPr>
          <p:cNvPr id="10" name="Рисунок 9" descr="Пользователи">
            <a:extLst>
              <a:ext uri="{FF2B5EF4-FFF2-40B4-BE49-F238E27FC236}">
                <a16:creationId xmlns:a16="http://schemas.microsoft.com/office/drawing/2014/main" id="{AE42E3E4-292A-4AAE-87BC-3A4E116B8C8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9443213" y="1100584"/>
            <a:ext cx="710471" cy="710471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0246A84D-7C50-410C-919B-ED4CC8F4C5F8}"/>
              </a:ext>
            </a:extLst>
          </p:cNvPr>
          <p:cNvSpPr txBox="1"/>
          <p:nvPr/>
        </p:nvSpPr>
        <p:spPr>
          <a:xfrm>
            <a:off x="186611" y="5046945"/>
            <a:ext cx="1153771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u="sng" dirty="0"/>
              <a:t>Лизинг без аванса </a:t>
            </a:r>
            <a:r>
              <a:rPr lang="ru-RU" dirty="0"/>
              <a:t>– при наличии поручительства Центра Мой Бизнес, обеспечивающего исполнение Лизингополучателем обязательств по договору лизинга в размере не менее 30% от стоимости предмета лизинга.</a:t>
            </a:r>
          </a:p>
        </p:txBody>
      </p:sp>
    </p:spTree>
    <p:extLst>
      <p:ext uri="{BB962C8B-B14F-4D97-AF65-F5344CB8AC3E}">
        <p14:creationId xmlns:p14="http://schemas.microsoft.com/office/powerpoint/2010/main" val="1496416207"/>
      </p:ext>
    </p:extLst>
  </p:cSld>
  <p:clrMapOvr>
    <a:masterClrMapping/>
  </p:clrMapOvr>
  <p:transition advTm="15000"/>
</p:sld>
</file>

<file path=ppt/theme/theme1.xml><?xml version="1.0" encoding="utf-8"?>
<a:theme xmlns:a="http://schemas.openxmlformats.org/drawingml/2006/main" name="Office Them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42730</TotalTime>
  <Words>1567</Words>
  <Application>Microsoft Office PowerPoint</Application>
  <PresentationFormat>Широкоэкранный</PresentationFormat>
  <Paragraphs>279</Paragraphs>
  <Slides>13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1" baseType="lpstr">
      <vt:lpstr>Arial</vt:lpstr>
      <vt:lpstr>Arial Black</vt:lpstr>
      <vt:lpstr>Calibri</vt:lpstr>
      <vt:lpstr>Calibri Light</vt:lpstr>
      <vt:lpstr>DIN Pro Regular</vt:lpstr>
      <vt:lpstr>PT Sans</vt:lpstr>
      <vt:lpstr>Wingdings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Щербинин Артем Игоревич</dc:creator>
  <cp:lastModifiedBy>Ольга Владимировна Окснер</cp:lastModifiedBy>
  <cp:revision>1644</cp:revision>
  <cp:lastPrinted>2022-03-14T06:23:05Z</cp:lastPrinted>
  <dcterms:created xsi:type="dcterms:W3CDTF">2017-08-03T06:31:49Z</dcterms:created>
  <dcterms:modified xsi:type="dcterms:W3CDTF">2022-04-22T05:14:02Z</dcterms:modified>
</cp:coreProperties>
</file>